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41" r:id="rId2"/>
  </p:sldMasterIdLst>
  <p:notesMasterIdLst>
    <p:notesMasterId r:id="rId27"/>
  </p:notesMasterIdLst>
  <p:sldIdLst>
    <p:sldId id="664" r:id="rId3"/>
    <p:sldId id="478" r:id="rId4"/>
    <p:sldId id="657" r:id="rId5"/>
    <p:sldId id="667" r:id="rId6"/>
    <p:sldId id="321" r:id="rId7"/>
    <p:sldId id="373" r:id="rId8"/>
    <p:sldId id="374" r:id="rId9"/>
    <p:sldId id="660" r:id="rId10"/>
    <p:sldId id="658" r:id="rId11"/>
    <p:sldId id="499" r:id="rId12"/>
    <p:sldId id="497" r:id="rId13"/>
    <p:sldId id="659" r:id="rId14"/>
    <p:sldId id="668" r:id="rId15"/>
    <p:sldId id="661" r:id="rId16"/>
    <p:sldId id="479" r:id="rId17"/>
    <p:sldId id="502" r:id="rId18"/>
    <p:sldId id="500" r:id="rId19"/>
    <p:sldId id="503" r:id="rId20"/>
    <p:sldId id="669" r:id="rId21"/>
    <p:sldId id="662" r:id="rId22"/>
    <p:sldId id="670" r:id="rId23"/>
    <p:sldId id="663" r:id="rId24"/>
    <p:sldId id="665" r:id="rId25"/>
    <p:sldId id="666" r:id="rId26"/>
  </p:sldIdLst>
  <p:sldSz cx="9144000" cy="5143500" type="screen16x9"/>
  <p:notesSz cx="6858000" cy="9144000"/>
  <p:embeddedFontLst>
    <p:embeddedFont>
      <p:font typeface="微软雅黑" pitchFamily="34" charset="-122"/>
      <p:regular r:id="rId28"/>
      <p:bold r:id="rId29"/>
    </p:embeddedFont>
    <p:embeddedFont>
      <p:font typeface="Cambria Math" pitchFamily="18" charset="0"/>
      <p:regular r:id="rId30"/>
    </p:embeddedFont>
    <p:embeddedFont>
      <p:font typeface="Segoe UI" pitchFamily="34" charset="0"/>
      <p:regular r:id="rId31"/>
      <p:bold r:id="rId32"/>
      <p:italic r:id="rId33"/>
      <p:boldItalic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楷体" pitchFamily="49" charset="-122"/>
      <p:regular r:id="rId39"/>
    </p:embeddedFont>
    <p:embeddedFont>
      <p:font typeface="黑体" pitchFamily="49" charset="-122"/>
      <p:regular r:id="rId40"/>
    </p:embeddedFont>
    <p:embeddedFont>
      <p:font typeface="幼圆" pitchFamily="49" charset="-122"/>
      <p:regular r:id="rId4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AEB3D9"/>
    <a:srgbClr val="D9DEF2"/>
    <a:srgbClr val="6878B4"/>
    <a:srgbClr val="FF9933"/>
    <a:srgbClr val="009900"/>
    <a:srgbClr val="AFF2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74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3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670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1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94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70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05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5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29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24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277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11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55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255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4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93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78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2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81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53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88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55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18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83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08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82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89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36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55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82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27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86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8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907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36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3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016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92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48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751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85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067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67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11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7740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4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7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48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77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6397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62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378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585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5641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497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804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133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1271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74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096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075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9368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51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25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7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01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13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7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92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64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01147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9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5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83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5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55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2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31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0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00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19574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40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06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66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82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25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98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22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37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5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slideLayout" Target="../slideLayouts/slideLayout86.xml"/><Relationship Id="rId39" Type="http://schemas.openxmlformats.org/officeDocument/2006/relationships/slideLayout" Target="../slideLayouts/slideLayout99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34" Type="http://schemas.openxmlformats.org/officeDocument/2006/relationships/slideLayout" Target="../slideLayouts/slideLayout9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slideLayout" Target="../slideLayouts/slideLayout85.xml"/><Relationship Id="rId33" Type="http://schemas.openxmlformats.org/officeDocument/2006/relationships/slideLayout" Target="../slideLayouts/slideLayout93.xml"/><Relationship Id="rId38" Type="http://schemas.openxmlformats.org/officeDocument/2006/relationships/slideLayout" Target="../slideLayouts/slideLayout98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29" Type="http://schemas.openxmlformats.org/officeDocument/2006/relationships/slideLayout" Target="../slideLayouts/slideLayout8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slideLayout" Target="../slideLayouts/slideLayout84.xml"/><Relationship Id="rId32" Type="http://schemas.openxmlformats.org/officeDocument/2006/relationships/slideLayout" Target="../slideLayouts/slideLayout92.xml"/><Relationship Id="rId37" Type="http://schemas.openxmlformats.org/officeDocument/2006/relationships/slideLayout" Target="../slideLayouts/slideLayout97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slideLayout" Target="../slideLayouts/slideLayout88.xml"/><Relationship Id="rId36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31" Type="http://schemas.openxmlformats.org/officeDocument/2006/relationships/slideLayout" Target="../slideLayouts/slideLayout91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slideLayout" Target="../slideLayouts/slideLayout87.xml"/><Relationship Id="rId30" Type="http://schemas.openxmlformats.org/officeDocument/2006/relationships/slideLayout" Target="../slideLayouts/slideLayout90.xml"/><Relationship Id="rId35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可能性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94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  <p:sldLayoutId id="2147483736" r:id="rId49"/>
    <p:sldLayoutId id="2147483737" r:id="rId50"/>
    <p:sldLayoutId id="2147483738" r:id="rId51"/>
    <p:sldLayoutId id="2147483739" r:id="rId52"/>
    <p:sldLayoutId id="2147483740" r:id="rId53"/>
    <p:sldLayoutId id="2147483656" r:id="rId54"/>
    <p:sldLayoutId id="2147483657" r:id="rId55"/>
    <p:sldLayoutId id="2147483658" r:id="rId56"/>
    <p:sldLayoutId id="2147483659" r:id="rId57"/>
    <p:sldLayoutId id="2147483660" r:id="rId58"/>
    <p:sldLayoutId id="2147483661" r:id="rId59"/>
    <p:sldLayoutId id="2147483662" r:id="rId6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044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  <p:sldLayoutId id="2147483772" r:id="rId31"/>
    <p:sldLayoutId id="2147483773" r:id="rId32"/>
    <p:sldLayoutId id="2147483774" r:id="rId33"/>
    <p:sldLayoutId id="2147483775" r:id="rId34"/>
    <p:sldLayoutId id="2147483776" r:id="rId35"/>
    <p:sldLayoutId id="2147483777" r:id="rId36"/>
    <p:sldLayoutId id="2147483778" r:id="rId37"/>
    <p:sldLayoutId id="2147483779" r:id="rId38"/>
    <p:sldLayoutId id="2147483780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3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png"/><Relationship Id="rId18" Type="http://schemas.openxmlformats.org/officeDocument/2006/relationships/image" Target="../media/image6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17" Type="http://schemas.openxmlformats.org/officeDocument/2006/relationships/slide" Target="slide9.xml"/><Relationship Id="rId2" Type="http://schemas.openxmlformats.org/officeDocument/2006/relationships/image" Target="../media/image18.jpe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5" Type="http://schemas.openxmlformats.org/officeDocument/2006/relationships/image" Target="../media/image31.png"/><Relationship Id="rId10" Type="http://schemas.openxmlformats.org/officeDocument/2006/relationships/image" Target="../media/image26.jpeg"/><Relationship Id="rId19" Type="http://schemas.openxmlformats.org/officeDocument/2006/relationships/slide" Target="slide1.xml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6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slide" Target="slide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7.pn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6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slide" Target="slide1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8.pn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10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" Target="slide9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" Target="slide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slide" Target="slide1.xml"/><Relationship Id="rId5" Type="http://schemas.openxmlformats.org/officeDocument/2006/relationships/tags" Target="../tags/tag23.xml"/><Relationship Id="rId10" Type="http://schemas.openxmlformats.org/officeDocument/2006/relationships/image" Target="../media/image6.png"/><Relationship Id="rId4" Type="http://schemas.openxmlformats.org/officeDocument/2006/relationships/tags" Target="../tags/tag22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10" Type="http://schemas.openxmlformats.org/officeDocument/2006/relationships/slide" Target="slide1.xml"/><Relationship Id="rId4" Type="http://schemas.openxmlformats.org/officeDocument/2006/relationships/tags" Target="../tags/tag28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19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图形与位置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9523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35A6C5C-42FB-4631-88FB-242421D2E6F9}"/>
              </a:ext>
            </a:extLst>
          </p:cNvPr>
          <p:cNvSpPr/>
          <p:nvPr/>
        </p:nvSpPr>
        <p:spPr>
          <a:xfrm>
            <a:off x="564926" y="771550"/>
            <a:ext cx="78472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下列这些事情发生的可能性请选择用“可能”、“不可能”、“一定”表述。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⑴下周一会下雨。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)    ⑵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太阳从西边出来。（      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⑶水在零度以下会结冰。（     ） ⑷远距离投球进篮。（      ）</a:t>
            </a:r>
          </a:p>
          <a:p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E5D9577-7DCD-473E-A2B9-70025C29E6F0}"/>
              </a:ext>
            </a:extLst>
          </p:cNvPr>
          <p:cNvSpPr/>
          <p:nvPr/>
        </p:nvSpPr>
        <p:spPr>
          <a:xfrm>
            <a:off x="564926" y="2048112"/>
            <a:ext cx="70622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将扑克牌中黑桃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、红桃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k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、梅花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、方块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J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各一张放在一起，混合后从中任意取出一张，说一说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⑴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如只按字母区分，有（      ）种可能的结果？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⑵如只按花色区分，有（      ）种可能的结果？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EB4519D-CF1C-4FB9-B507-852DA94B2A72}"/>
              </a:ext>
            </a:extLst>
          </p:cNvPr>
          <p:cNvSpPr/>
          <p:nvPr/>
        </p:nvSpPr>
        <p:spPr>
          <a:xfrm>
            <a:off x="611560" y="3275644"/>
            <a:ext cx="77558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学校举行篮球比赛，裁判员抛硬币来决定谁开球，出现正面的可能性与出现反面的可能性是（        ）的，都是（       ）。</a:t>
            </a:r>
          </a:p>
        </p:txBody>
      </p:sp>
      <p:sp>
        <p:nvSpPr>
          <p:cNvPr id="12" name="Text Box 15">
            <a:extLst>
              <a:ext uri="{FF2B5EF4-FFF2-40B4-BE49-F238E27FC236}">
                <a16:creationId xmlns="" xmlns:a16="http://schemas.microsoft.com/office/drawing/2014/main" id="{7BBD9B20-3BFC-4A81-AB6C-7C5A9672C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51" y="1368262"/>
            <a:ext cx="697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>
            <a:extLst>
              <a:ext uri="{FF2B5EF4-FFF2-40B4-BE49-F238E27FC236}">
                <a16:creationId xmlns="" xmlns:a16="http://schemas.microsoft.com/office/drawing/2014/main" id="{932DB72D-64A7-4EDF-8B87-4C7D0CD86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3069" y="1363665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不可能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5">
            <a:extLst>
              <a:ext uri="{FF2B5EF4-FFF2-40B4-BE49-F238E27FC236}">
                <a16:creationId xmlns="" xmlns:a16="http://schemas.microsoft.com/office/drawing/2014/main" id="{C89694DD-D49C-48D4-B306-CC69A9860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7827" y="1705889"/>
            <a:ext cx="697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="" xmlns:a16="http://schemas.microsoft.com/office/drawing/2014/main" id="{1D4F43A7-9BCC-46B0-B23C-323460287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8362" y="1717608"/>
            <a:ext cx="697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15">
            <a:extLst>
              <a:ext uri="{FF2B5EF4-FFF2-40B4-BE49-F238E27FC236}">
                <a16:creationId xmlns="" xmlns:a16="http://schemas.microsoft.com/office/drawing/2014/main" id="{957116EC-19D0-4007-93D4-17B4A920A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200" y="2640228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15">
            <a:extLst>
              <a:ext uri="{FF2B5EF4-FFF2-40B4-BE49-F238E27FC236}">
                <a16:creationId xmlns="" xmlns:a16="http://schemas.microsoft.com/office/drawing/2014/main" id="{85439060-140D-464C-AF64-411EB4E17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200" y="2963846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15">
            <a:extLst>
              <a:ext uri="{FF2B5EF4-FFF2-40B4-BE49-F238E27FC236}">
                <a16:creationId xmlns="" xmlns:a16="http://schemas.microsoft.com/office/drawing/2014/main" id="{B3697F2A-0BE3-4794-AEA4-D220BB4E9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405" y="3819062"/>
            <a:ext cx="697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5">
                <a:extLst>
                  <a:ext uri="{FF2B5EF4-FFF2-40B4-BE49-F238E27FC236}">
                    <a16:creationId xmlns="" xmlns:a16="http://schemas.microsoft.com/office/drawing/2014/main" id="{4A0F752A-40E6-4A45-B2E7-D47A3C4B68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90191" y="3701767"/>
                <a:ext cx="346105" cy="668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i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1" name="Text 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A0F752A-40E6-4A45-B2E7-D47A3C4B6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0191" y="3701767"/>
                <a:ext cx="346105" cy="66851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63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EBB69399-C7B4-4E79-BD81-77BE6EAB80F4}"/>
              </a:ext>
            </a:extLst>
          </p:cNvPr>
          <p:cNvGrpSpPr>
            <a:grpSpLocks/>
          </p:cNvGrpSpPr>
          <p:nvPr/>
        </p:nvGrpSpPr>
        <p:grpSpPr bwMode="auto">
          <a:xfrm>
            <a:off x="484027" y="2000310"/>
            <a:ext cx="7816094" cy="1255093"/>
            <a:chOff x="528" y="1056"/>
            <a:chExt cx="4944" cy="1008"/>
          </a:xfrm>
        </p:grpSpPr>
        <p:grpSp>
          <p:nvGrpSpPr>
            <p:cNvPr id="9" name="Group 3">
              <a:extLst>
                <a:ext uri="{FF2B5EF4-FFF2-40B4-BE49-F238E27FC236}">
                  <a16:creationId xmlns="" xmlns:a16="http://schemas.microsoft.com/office/drawing/2014/main" id="{075983CD-1083-42B9-B09B-587C426F07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64" y="1056"/>
              <a:ext cx="1008" cy="960"/>
              <a:chOff x="576" y="960"/>
              <a:chExt cx="1008" cy="960"/>
            </a:xfrm>
          </p:grpSpPr>
          <p:sp>
            <p:nvSpPr>
              <p:cNvPr id="38" name="Oval 4">
                <a:extLst>
                  <a:ext uri="{FF2B5EF4-FFF2-40B4-BE49-F238E27FC236}">
                    <a16:creationId xmlns="" xmlns:a16="http://schemas.microsoft.com/office/drawing/2014/main" id="{24A2C18A-D792-42E1-A87E-AC37C16B4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1008" cy="960"/>
              </a:xfrm>
              <a:prstGeom prst="ellipse">
                <a:avLst/>
              </a:prstGeom>
              <a:solidFill>
                <a:schemeClr val="hlink">
                  <a:alpha val="47000"/>
                </a:schemeClr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Line 5">
                <a:extLst>
                  <a:ext uri="{FF2B5EF4-FFF2-40B4-BE49-F238E27FC236}">
                    <a16:creationId xmlns="" xmlns:a16="http://schemas.microsoft.com/office/drawing/2014/main" id="{1211CEC2-6351-4A7E-9446-4FC11BF4A1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4" y="960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Line 6">
                <a:extLst>
                  <a:ext uri="{FF2B5EF4-FFF2-40B4-BE49-F238E27FC236}">
                    <a16:creationId xmlns="" xmlns:a16="http://schemas.microsoft.com/office/drawing/2014/main" id="{A5CE4F4B-C4E6-4EF8-9CD0-929A9B5B0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440"/>
                <a:ext cx="1008" cy="0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1" name="Line 7">
                <a:extLst>
                  <a:ext uri="{FF2B5EF4-FFF2-40B4-BE49-F238E27FC236}">
                    <a16:creationId xmlns="" xmlns:a16="http://schemas.microsoft.com/office/drawing/2014/main" id="{B53A234F-3325-4666-A190-832260EDB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1104"/>
                <a:ext cx="720" cy="672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Line 8">
                <a:extLst>
                  <a:ext uri="{FF2B5EF4-FFF2-40B4-BE49-F238E27FC236}">
                    <a16:creationId xmlns="" xmlns:a16="http://schemas.microsoft.com/office/drawing/2014/main" id="{BAC0816F-69B0-4530-BC9B-845947258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0" y="1104"/>
                <a:ext cx="720" cy="672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A336654E-4828-4D2F-B066-957B0EAD74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1056"/>
              <a:ext cx="1008" cy="960"/>
              <a:chOff x="576" y="960"/>
              <a:chExt cx="1008" cy="960"/>
            </a:xfrm>
          </p:grpSpPr>
          <p:sp>
            <p:nvSpPr>
              <p:cNvPr id="32" name="Oval 10">
                <a:extLst>
                  <a:ext uri="{FF2B5EF4-FFF2-40B4-BE49-F238E27FC236}">
                    <a16:creationId xmlns="" xmlns:a16="http://schemas.microsoft.com/office/drawing/2014/main" id="{9FB159A7-78AD-45FD-819D-1C7AC47C3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1008" cy="960"/>
              </a:xfrm>
              <a:prstGeom prst="ellipse">
                <a:avLst/>
              </a:prstGeom>
              <a:solidFill>
                <a:schemeClr val="bg1">
                  <a:alpha val="47000"/>
                </a:schemeClr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Line 11">
                <a:extLst>
                  <a:ext uri="{FF2B5EF4-FFF2-40B4-BE49-F238E27FC236}">
                    <a16:creationId xmlns="" xmlns:a16="http://schemas.microsoft.com/office/drawing/2014/main" id="{DD4AEF2B-8577-45D7-904F-FFDD01735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4" y="960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Line 12">
                <a:extLst>
                  <a:ext uri="{FF2B5EF4-FFF2-40B4-BE49-F238E27FC236}">
                    <a16:creationId xmlns="" xmlns:a16="http://schemas.microsoft.com/office/drawing/2014/main" id="{22EFD318-5684-4C65-9233-92A3704FE7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440"/>
                <a:ext cx="1008" cy="0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Line 13">
                <a:extLst>
                  <a:ext uri="{FF2B5EF4-FFF2-40B4-BE49-F238E27FC236}">
                    <a16:creationId xmlns="" xmlns:a16="http://schemas.microsoft.com/office/drawing/2014/main" id="{AE1DB938-B20F-407B-8A7D-34EF8234C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1104"/>
                <a:ext cx="720" cy="672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7" name="Line 14">
                <a:extLst>
                  <a:ext uri="{FF2B5EF4-FFF2-40B4-BE49-F238E27FC236}">
                    <a16:creationId xmlns="" xmlns:a16="http://schemas.microsoft.com/office/drawing/2014/main" id="{A52EBBC9-75D9-490E-9293-326FC5418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0" y="1104"/>
                <a:ext cx="720" cy="672"/>
              </a:xfrm>
              <a:prstGeom prst="line">
                <a:avLst/>
              </a:prstGeom>
              <a:noFill/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1" name="Group 15">
              <a:extLst>
                <a:ext uri="{FF2B5EF4-FFF2-40B4-BE49-F238E27FC236}">
                  <a16:creationId xmlns="" xmlns:a16="http://schemas.microsoft.com/office/drawing/2014/main" id="{1A874800-9EF7-476A-B616-69D194B8D2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" y="1095"/>
              <a:ext cx="1008" cy="969"/>
              <a:chOff x="528" y="1095"/>
              <a:chExt cx="1008" cy="969"/>
            </a:xfrm>
          </p:grpSpPr>
          <p:grpSp>
            <p:nvGrpSpPr>
              <p:cNvPr id="25" name="Group 16">
                <a:extLst>
                  <a:ext uri="{FF2B5EF4-FFF2-40B4-BE49-F238E27FC236}">
                    <a16:creationId xmlns="" xmlns:a16="http://schemas.microsoft.com/office/drawing/2014/main" id="{20413932-5F05-4465-945B-3D020AE2DA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" y="1104"/>
                <a:ext cx="1008" cy="960"/>
                <a:chOff x="576" y="960"/>
                <a:chExt cx="1008" cy="960"/>
              </a:xfrm>
            </p:grpSpPr>
            <p:sp>
              <p:nvSpPr>
                <p:cNvPr id="27" name="Oval 17">
                  <a:extLst>
                    <a:ext uri="{FF2B5EF4-FFF2-40B4-BE49-F238E27FC236}">
                      <a16:creationId xmlns="" xmlns:a16="http://schemas.microsoft.com/office/drawing/2014/main" id="{86D9EF53-1B67-4384-A650-9802E5A38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960"/>
                  <a:ext cx="1008" cy="960"/>
                </a:xfrm>
                <a:prstGeom prst="ellipse">
                  <a:avLst/>
                </a:prstGeom>
                <a:solidFill>
                  <a:schemeClr val="hlink">
                    <a:alpha val="47000"/>
                  </a:schemeClr>
                </a:solidFill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8" name="Line 18">
                  <a:extLst>
                    <a:ext uri="{FF2B5EF4-FFF2-40B4-BE49-F238E27FC236}">
                      <a16:creationId xmlns="" xmlns:a16="http://schemas.microsoft.com/office/drawing/2014/main" id="{A3D27FF9-9ECC-4979-839D-C2AAE69DD3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4" y="960"/>
                  <a:ext cx="0" cy="960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9" name="Line 19">
                  <a:extLst>
                    <a:ext uri="{FF2B5EF4-FFF2-40B4-BE49-F238E27FC236}">
                      <a16:creationId xmlns="" xmlns:a16="http://schemas.microsoft.com/office/drawing/2014/main" id="{6180BF12-AC34-42BF-AD39-07A8965C34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6" y="1440"/>
                  <a:ext cx="1008" cy="0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Line 20">
                  <a:extLst>
                    <a:ext uri="{FF2B5EF4-FFF2-40B4-BE49-F238E27FC236}">
                      <a16:creationId xmlns="" xmlns:a16="http://schemas.microsoft.com/office/drawing/2014/main" id="{93253247-0EF8-4963-A81C-C4FB9C4DC5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0" y="1104"/>
                  <a:ext cx="720" cy="672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Line 21">
                  <a:extLst>
                    <a:ext uri="{FF2B5EF4-FFF2-40B4-BE49-F238E27FC236}">
                      <a16:creationId xmlns="" xmlns:a16="http://schemas.microsoft.com/office/drawing/2014/main" id="{891C3814-2851-4007-AC08-4A34A3E122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20" y="1104"/>
                  <a:ext cx="720" cy="672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6" name="Freeform 22">
                <a:extLst>
                  <a:ext uri="{FF2B5EF4-FFF2-40B4-BE49-F238E27FC236}">
                    <a16:creationId xmlns="" xmlns:a16="http://schemas.microsoft.com/office/drawing/2014/main" id="{574850BC-E094-44BC-8EDD-143C0493D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" y="1095"/>
                <a:ext cx="384" cy="480"/>
              </a:xfrm>
              <a:custGeom>
                <a:avLst/>
                <a:gdLst>
                  <a:gd name="T0" fmla="*/ 11 w 386"/>
                  <a:gd name="T1" fmla="*/ 0 h 496"/>
                  <a:gd name="T2" fmla="*/ 21 w 386"/>
                  <a:gd name="T3" fmla="*/ 27 h 496"/>
                  <a:gd name="T4" fmla="*/ 158 w 386"/>
                  <a:gd name="T5" fmla="*/ 37 h 496"/>
                  <a:gd name="T6" fmla="*/ 258 w 386"/>
                  <a:gd name="T7" fmla="*/ 64 h 496"/>
                  <a:gd name="T8" fmla="*/ 359 w 386"/>
                  <a:gd name="T9" fmla="*/ 119 h 496"/>
                  <a:gd name="T10" fmla="*/ 386 w 386"/>
                  <a:gd name="T11" fmla="*/ 155 h 496"/>
                  <a:gd name="T12" fmla="*/ 0 w 386"/>
                  <a:gd name="T13" fmla="*/ 496 h 496"/>
                  <a:gd name="T14" fmla="*/ 11 w 386"/>
                  <a:gd name="T1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6" h="496">
                    <a:moveTo>
                      <a:pt x="11" y="0"/>
                    </a:moveTo>
                    <a:cubicBezTo>
                      <a:pt x="14" y="9"/>
                      <a:pt x="12" y="25"/>
                      <a:pt x="21" y="27"/>
                    </a:cubicBezTo>
                    <a:cubicBezTo>
                      <a:pt x="65" y="38"/>
                      <a:pt x="112" y="32"/>
                      <a:pt x="158" y="37"/>
                    </a:cubicBezTo>
                    <a:cubicBezTo>
                      <a:pt x="191" y="41"/>
                      <a:pt x="226" y="56"/>
                      <a:pt x="258" y="64"/>
                    </a:cubicBezTo>
                    <a:cubicBezTo>
                      <a:pt x="284" y="89"/>
                      <a:pt x="324" y="108"/>
                      <a:pt x="359" y="119"/>
                    </a:cubicBezTo>
                    <a:cubicBezTo>
                      <a:pt x="379" y="150"/>
                      <a:pt x="369" y="138"/>
                      <a:pt x="386" y="155"/>
                    </a:cubicBezTo>
                    <a:lnTo>
                      <a:pt x="0" y="4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2" name="Group 23">
              <a:extLst>
                <a:ext uri="{FF2B5EF4-FFF2-40B4-BE49-F238E27FC236}">
                  <a16:creationId xmlns="" xmlns:a16="http://schemas.microsoft.com/office/drawing/2014/main" id="{69C12ED5-6F2B-42D0-B571-942A5F144D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056"/>
              <a:ext cx="1008" cy="960"/>
              <a:chOff x="2256" y="1872"/>
              <a:chExt cx="1008" cy="960"/>
            </a:xfrm>
          </p:grpSpPr>
          <p:grpSp>
            <p:nvGrpSpPr>
              <p:cNvPr id="18" name="Group 24">
                <a:extLst>
                  <a:ext uri="{FF2B5EF4-FFF2-40B4-BE49-F238E27FC236}">
                    <a16:creationId xmlns="" xmlns:a16="http://schemas.microsoft.com/office/drawing/2014/main" id="{FAA06477-A8A5-430F-B71C-1D7588FB83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6" y="1872"/>
                <a:ext cx="1008" cy="960"/>
                <a:chOff x="576" y="960"/>
                <a:chExt cx="1008" cy="960"/>
              </a:xfrm>
            </p:grpSpPr>
            <p:sp>
              <p:nvSpPr>
                <p:cNvPr id="20" name="Oval 25">
                  <a:extLst>
                    <a:ext uri="{FF2B5EF4-FFF2-40B4-BE49-F238E27FC236}">
                      <a16:creationId xmlns="" xmlns:a16="http://schemas.microsoft.com/office/drawing/2014/main" id="{72F9C8D6-EB7F-4333-B17B-52E1CE90E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960"/>
                  <a:ext cx="1008" cy="960"/>
                </a:xfrm>
                <a:prstGeom prst="ellipse">
                  <a:avLst/>
                </a:prstGeom>
                <a:solidFill>
                  <a:schemeClr val="bg1">
                    <a:alpha val="47000"/>
                  </a:schemeClr>
                </a:solidFill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1" name="Line 26">
                  <a:extLst>
                    <a:ext uri="{FF2B5EF4-FFF2-40B4-BE49-F238E27FC236}">
                      <a16:creationId xmlns="" xmlns:a16="http://schemas.microsoft.com/office/drawing/2014/main" id="{3D51656C-F6BD-450F-B6C6-42DD20CD09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4" y="960"/>
                  <a:ext cx="0" cy="960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2" name="Line 27">
                  <a:extLst>
                    <a:ext uri="{FF2B5EF4-FFF2-40B4-BE49-F238E27FC236}">
                      <a16:creationId xmlns="" xmlns:a16="http://schemas.microsoft.com/office/drawing/2014/main" id="{1D62DC0E-DF8A-4A18-A510-5DECC0F88A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6" y="1440"/>
                  <a:ext cx="1008" cy="0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3" name="Line 28">
                  <a:extLst>
                    <a:ext uri="{FF2B5EF4-FFF2-40B4-BE49-F238E27FC236}">
                      <a16:creationId xmlns="" xmlns:a16="http://schemas.microsoft.com/office/drawing/2014/main" id="{33A331B8-9B44-4E9E-8505-26DB5EDFAC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0" y="1104"/>
                  <a:ext cx="720" cy="672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4" name="Line 29">
                  <a:extLst>
                    <a:ext uri="{FF2B5EF4-FFF2-40B4-BE49-F238E27FC236}">
                      <a16:creationId xmlns="" xmlns:a16="http://schemas.microsoft.com/office/drawing/2014/main" id="{97BB5C9D-9342-4928-B48D-B48E8BB39D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20" y="1104"/>
                  <a:ext cx="720" cy="672"/>
                </a:xfrm>
                <a:prstGeom prst="line">
                  <a:avLst/>
                </a:prstGeom>
                <a:noFill/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9" name="Freeform 30">
                <a:extLst>
                  <a:ext uri="{FF2B5EF4-FFF2-40B4-BE49-F238E27FC236}">
                    <a16:creationId xmlns="" xmlns:a16="http://schemas.microsoft.com/office/drawing/2014/main" id="{D2C8CC09-5F6C-4FC5-A6D3-B9C54C147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1872"/>
                <a:ext cx="365" cy="472"/>
              </a:xfrm>
              <a:custGeom>
                <a:avLst/>
                <a:gdLst>
                  <a:gd name="T0" fmla="*/ 11 w 386"/>
                  <a:gd name="T1" fmla="*/ 0 h 496"/>
                  <a:gd name="T2" fmla="*/ 21 w 386"/>
                  <a:gd name="T3" fmla="*/ 27 h 496"/>
                  <a:gd name="T4" fmla="*/ 158 w 386"/>
                  <a:gd name="T5" fmla="*/ 37 h 496"/>
                  <a:gd name="T6" fmla="*/ 258 w 386"/>
                  <a:gd name="T7" fmla="*/ 64 h 496"/>
                  <a:gd name="T8" fmla="*/ 359 w 386"/>
                  <a:gd name="T9" fmla="*/ 119 h 496"/>
                  <a:gd name="T10" fmla="*/ 386 w 386"/>
                  <a:gd name="T11" fmla="*/ 155 h 496"/>
                  <a:gd name="T12" fmla="*/ 0 w 386"/>
                  <a:gd name="T13" fmla="*/ 496 h 496"/>
                  <a:gd name="T14" fmla="*/ 11 w 386"/>
                  <a:gd name="T1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6" h="496">
                    <a:moveTo>
                      <a:pt x="11" y="0"/>
                    </a:moveTo>
                    <a:cubicBezTo>
                      <a:pt x="14" y="9"/>
                      <a:pt x="12" y="25"/>
                      <a:pt x="21" y="27"/>
                    </a:cubicBezTo>
                    <a:cubicBezTo>
                      <a:pt x="65" y="38"/>
                      <a:pt x="112" y="32"/>
                      <a:pt x="158" y="37"/>
                    </a:cubicBezTo>
                    <a:cubicBezTo>
                      <a:pt x="191" y="41"/>
                      <a:pt x="226" y="56"/>
                      <a:pt x="258" y="64"/>
                    </a:cubicBezTo>
                    <a:cubicBezTo>
                      <a:pt x="284" y="89"/>
                      <a:pt x="324" y="108"/>
                      <a:pt x="359" y="119"/>
                    </a:cubicBezTo>
                    <a:cubicBezTo>
                      <a:pt x="379" y="150"/>
                      <a:pt x="369" y="138"/>
                      <a:pt x="386" y="155"/>
                    </a:cubicBezTo>
                    <a:lnTo>
                      <a:pt x="0" y="4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hlink">
                  <a:alpha val="53000"/>
                </a:schemeClr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" name="Line 31">
              <a:extLst>
                <a:ext uri="{FF2B5EF4-FFF2-40B4-BE49-F238E27FC236}">
                  <a16:creationId xmlns="" xmlns:a16="http://schemas.microsoft.com/office/drawing/2014/main" id="{6BA68A3D-1882-49E4-9653-268652E3C4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4" y="1248"/>
              <a:ext cx="144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Line 32">
              <a:extLst>
                <a:ext uri="{FF2B5EF4-FFF2-40B4-BE49-F238E27FC236}">
                  <a16:creationId xmlns="" xmlns:a16="http://schemas.microsoft.com/office/drawing/2014/main" id="{A392CCA8-4634-40CC-9FB0-8E00C429A8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76" y="1168"/>
              <a:ext cx="144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Line 33">
              <a:extLst>
                <a:ext uri="{FF2B5EF4-FFF2-40B4-BE49-F238E27FC236}">
                  <a16:creationId xmlns="" xmlns:a16="http://schemas.microsoft.com/office/drawing/2014/main" id="{C9AE452D-DD16-47F6-91F5-CEA45F5E21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24" y="1192"/>
              <a:ext cx="144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Line 34">
              <a:extLst>
                <a:ext uri="{FF2B5EF4-FFF2-40B4-BE49-F238E27FC236}">
                  <a16:creationId xmlns="" xmlns:a16="http://schemas.microsoft.com/office/drawing/2014/main" id="{DFC55ECD-89C9-4954-AEF3-7E579321B5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20" y="1200"/>
              <a:ext cx="144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3" name="Oval 36">
            <a:extLst>
              <a:ext uri="{FF2B5EF4-FFF2-40B4-BE49-F238E27FC236}">
                <a16:creationId xmlns="" xmlns:a16="http://schemas.microsoft.com/office/drawing/2014/main" id="{56113E58-BA5B-4733-BDB7-3C4964214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027" y="2069797"/>
            <a:ext cx="1593572" cy="1195326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Oval 37">
            <a:extLst>
              <a:ext uri="{FF2B5EF4-FFF2-40B4-BE49-F238E27FC236}">
                <a16:creationId xmlns="" xmlns:a16="http://schemas.microsoft.com/office/drawing/2014/main" id="{3A5114AB-0398-45AB-BC4F-EFD80C398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426" y="1993596"/>
            <a:ext cx="1593573" cy="1195327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 Box 38">
            <a:extLst>
              <a:ext uri="{FF2B5EF4-FFF2-40B4-BE49-F238E27FC236}">
                <a16:creationId xmlns="" xmlns:a16="http://schemas.microsoft.com/office/drawing/2014/main" id="{13E3A336-DB3E-4060-A6DF-1AA19D301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843558"/>
            <a:ext cx="71881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任意转动指针，结果会怎样？连一连。</a:t>
            </a:r>
          </a:p>
        </p:txBody>
      </p:sp>
      <p:sp>
        <p:nvSpPr>
          <p:cNvPr id="46" name="Text Box 39">
            <a:extLst>
              <a:ext uri="{FF2B5EF4-FFF2-40B4-BE49-F238E27FC236}">
                <a16:creationId xmlns="" xmlns:a16="http://schemas.microsoft.com/office/drawing/2014/main" id="{E6B8B5E7-590E-4964-8E49-03B1F630D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906" y="3867894"/>
            <a:ext cx="1905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一定停在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涂色区域</a:t>
            </a:r>
          </a:p>
        </p:txBody>
      </p:sp>
      <p:sp>
        <p:nvSpPr>
          <p:cNvPr id="47" name="Text Box 40">
            <a:extLst>
              <a:ext uri="{FF2B5EF4-FFF2-40B4-BE49-F238E27FC236}">
                <a16:creationId xmlns="" xmlns:a16="http://schemas.microsoft.com/office/drawing/2014/main" id="{3DE7BBC4-2D66-43C2-B12D-81669DE83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124" y="3867894"/>
            <a:ext cx="18669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经常停在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涂色区域</a:t>
            </a:r>
          </a:p>
        </p:txBody>
      </p:sp>
      <p:sp>
        <p:nvSpPr>
          <p:cNvPr id="48" name="Text Box 41">
            <a:extLst>
              <a:ext uri="{FF2B5EF4-FFF2-40B4-BE49-F238E27FC236}">
                <a16:creationId xmlns="" xmlns:a16="http://schemas.microsoft.com/office/drawing/2014/main" id="{5A5161DA-EF50-4BF8-8E7B-5860176D1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617" y="3795886"/>
            <a:ext cx="18669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偶然停在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涂色区域</a:t>
            </a:r>
          </a:p>
        </p:txBody>
      </p:sp>
      <p:sp>
        <p:nvSpPr>
          <p:cNvPr id="49" name="Text Box 42">
            <a:extLst>
              <a:ext uri="{FF2B5EF4-FFF2-40B4-BE49-F238E27FC236}">
                <a16:creationId xmlns="" xmlns:a16="http://schemas.microsoft.com/office/drawing/2014/main" id="{B9B493A1-E74A-498C-A844-D8EF90550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168" y="3795886"/>
            <a:ext cx="17482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不可能停在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涂色区域</a:t>
            </a:r>
          </a:p>
        </p:txBody>
      </p:sp>
      <p:sp>
        <p:nvSpPr>
          <p:cNvPr id="50" name="Text Box 43">
            <a:extLst>
              <a:ext uri="{FF2B5EF4-FFF2-40B4-BE49-F238E27FC236}">
                <a16:creationId xmlns="" xmlns:a16="http://schemas.microsoft.com/office/drawing/2014/main" id="{A0D1E604-DBDF-4736-9E01-5CDFEFB47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415584"/>
            <a:ext cx="73244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2" name="Line 45">
            <a:extLst>
              <a:ext uri="{FF2B5EF4-FFF2-40B4-BE49-F238E27FC236}">
                <a16:creationId xmlns="" xmlns:a16="http://schemas.microsoft.com/office/drawing/2014/main" id="{ECC36466-AD70-41FF-90D4-B668E7F742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3451" y="2991826"/>
            <a:ext cx="5638800" cy="990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Line 46">
            <a:extLst>
              <a:ext uri="{FF2B5EF4-FFF2-40B4-BE49-F238E27FC236}">
                <a16:creationId xmlns="" xmlns:a16="http://schemas.microsoft.com/office/drawing/2014/main" id="{9E6C6968-96F5-4EE5-9114-A2268AE791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1376" y="3129042"/>
            <a:ext cx="1905000" cy="914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Line 47">
            <a:extLst>
              <a:ext uri="{FF2B5EF4-FFF2-40B4-BE49-F238E27FC236}">
                <a16:creationId xmlns="" xmlns:a16="http://schemas.microsoft.com/office/drawing/2014/main" id="{DD7FC3C7-9B92-4E8D-8076-4B52672F99B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667385" y="3150088"/>
            <a:ext cx="1701701" cy="7980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Line 48">
            <a:extLst>
              <a:ext uri="{FF2B5EF4-FFF2-40B4-BE49-F238E27FC236}">
                <a16:creationId xmlns="" xmlns:a16="http://schemas.microsoft.com/office/drawing/2014/main" id="{98DA188B-C683-46B6-82D1-B85B15E7F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0102" y="3135913"/>
            <a:ext cx="1593566" cy="825209"/>
          </a:xfrm>
          <a:prstGeom prst="line">
            <a:avLst/>
          </a:prstGeom>
          <a:noFill/>
          <a:ln w="31750">
            <a:solidFill>
              <a:srgbClr val="33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5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9" name="图片 5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9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21499"/>
            <a:ext cx="83529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在一个正八边形转盘上，按下图标出数字，在桌面上转动它。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1E2AA5F-3FE4-458C-A84C-B5C91A04E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347614"/>
            <a:ext cx="5188389" cy="1224136"/>
          </a:xfrm>
          <a:prstGeom prst="rect">
            <a:avLst/>
          </a:prstGeom>
        </p:spPr>
      </p:pic>
      <p:sp>
        <p:nvSpPr>
          <p:cNvPr id="12" name="Text Box 6">
            <a:extLst>
              <a:ext uri="{FF2B5EF4-FFF2-40B4-BE49-F238E27FC236}">
                <a16:creationId xmlns="" xmlns:a16="http://schemas.microsoft.com/office/drawing/2014/main" id="{B5473B74-A064-4410-9A5B-C4A7D97AD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715766"/>
            <a:ext cx="81369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）当它停止转动时，紧挨桌面的数字有几种可能？列举出来。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919458" y="3723878"/>
            <a:ext cx="7612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当它停止转动时，紧挨桌面的数字可能是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123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="" xmlns:a16="http://schemas.microsoft.com/office/drawing/2014/main" id="{F0982099-1089-4C38-999C-4CF39D7B2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715766"/>
            <a:ext cx="8378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）哪个数字紧挨桌面的可能性最大？为什么？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21499"/>
            <a:ext cx="83529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在一个正八边形转盘上，按下图标出数字，在桌面上转动它。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1E2AA5F-3FE4-458C-A84C-B5C91A04E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347614"/>
            <a:ext cx="5188389" cy="1224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403648" y="3291830"/>
                <a:ext cx="6408712" cy="11595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出现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3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可能性大，是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，出现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和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的可能性是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，出现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4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的可能性是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291830"/>
                <a:ext cx="6408712" cy="1159548"/>
              </a:xfrm>
              <a:prstGeom prst="rect">
                <a:avLst/>
              </a:prstGeom>
              <a:blipFill rotWithShape="1">
                <a:blip r:embed="rId3"/>
                <a:stretch>
                  <a:fillRect l="-1426" r="-6179" b="-2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9" name="图片 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546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8CFEA24-B785-4023-9273-87FAACE27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102" y="1059582"/>
            <a:ext cx="2328354" cy="915518"/>
          </a:xfrm>
          <a:prstGeom prst="rect">
            <a:avLst/>
          </a:prstGeom>
        </p:spPr>
      </p:pic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39502"/>
            <a:ext cx="83529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在长方形橡皮相对的面上分别标出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。抛掷橡皮，哪个面朝上的可能性最大？为什么？</a:t>
            </a:r>
          </a:p>
        </p:txBody>
      </p:sp>
      <p:sp>
        <p:nvSpPr>
          <p:cNvPr id="13" name="TextBox 56">
            <a:extLst>
              <a:ext uri="{FF2B5EF4-FFF2-40B4-BE49-F238E27FC236}">
                <a16:creationId xmlns="" xmlns:a16="http://schemas.microsoft.com/office/drawing/2014/main" id="{B33E653D-15C1-4DF8-8F2F-C907D1F1C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93" y="2121699"/>
            <a:ext cx="782593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提示：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长方体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标出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的三个面的大小不同，落地时出现的可能性大小也不同。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403648" y="3219822"/>
            <a:ext cx="60971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的可能性最大。因为上下面最大且高度最矮，容易着地。</a:t>
            </a:r>
          </a:p>
        </p:txBody>
      </p:sp>
    </p:spTree>
    <p:extLst>
      <p:ext uri="{BB962C8B-B14F-4D97-AF65-F5344CB8AC3E}">
        <p14:creationId xmlns:p14="http://schemas.microsoft.com/office/powerpoint/2010/main" val="105881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2">
            <a:extLst>
              <a:ext uri="{FF2B5EF4-FFF2-40B4-BE49-F238E27FC236}">
                <a16:creationId xmlns="" xmlns:a16="http://schemas.microsoft.com/office/drawing/2014/main" id="{CD06D477-1463-4F7E-89B7-D10E5C7E7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21" y="339502"/>
            <a:ext cx="8845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将分别标有数字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个小球放在盒子里。</a:t>
            </a:r>
          </a:p>
        </p:txBody>
      </p:sp>
      <p:sp>
        <p:nvSpPr>
          <p:cNvPr id="40" name="Text Box 3">
            <a:extLst>
              <a:ext uri="{FF2B5EF4-FFF2-40B4-BE49-F238E27FC236}">
                <a16:creationId xmlns="" xmlns:a16="http://schemas.microsoft.com/office/drawing/2014/main" id="{A65BF855-1AB2-4A31-8426-103A915D7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02" y="1236697"/>
            <a:ext cx="67316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任意摸一个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个球，下面几种情况是“不可能发生”， 还是“一定发生”或“可能发生”？</a:t>
            </a:r>
          </a:p>
        </p:txBody>
      </p:sp>
      <p:sp>
        <p:nvSpPr>
          <p:cNvPr id="41" name="Text Box 4">
            <a:extLst>
              <a:ext uri="{FF2B5EF4-FFF2-40B4-BE49-F238E27FC236}">
                <a16:creationId xmlns="" xmlns:a16="http://schemas.microsoft.com/office/drawing/2014/main" id="{D5277705-700E-449A-8E4F-45EF103AE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10" y="2427734"/>
            <a:ext cx="7622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球上的数是奇数；    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②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球上的数小于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 球上的数大于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     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 球上的数不是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2" name="Text Box 5">
            <a:extLst>
              <a:ext uri="{FF2B5EF4-FFF2-40B4-BE49-F238E27FC236}">
                <a16:creationId xmlns="" xmlns:a16="http://schemas.microsoft.com/office/drawing/2014/main" id="{BEC7D1B9-87F4-4D60-A3C1-26589C471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281970"/>
            <a:ext cx="8686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任意摸一个球，球上的数是奇数的可能性是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摸到偶数的可能性是</a:t>
            </a:r>
          </a:p>
        </p:txBody>
      </p:sp>
      <p:grpSp>
        <p:nvGrpSpPr>
          <p:cNvPr id="43" name="Group 6">
            <a:extLst>
              <a:ext uri="{FF2B5EF4-FFF2-40B4-BE49-F238E27FC236}">
                <a16:creationId xmlns="" xmlns:a16="http://schemas.microsoft.com/office/drawing/2014/main" id="{BC2BE711-A3FE-48D6-9CF3-0C6D116106E6}"/>
              </a:ext>
            </a:extLst>
          </p:cNvPr>
          <p:cNvGrpSpPr>
            <a:grpSpLocks/>
          </p:cNvGrpSpPr>
          <p:nvPr/>
        </p:nvGrpSpPr>
        <p:grpSpPr bwMode="auto">
          <a:xfrm>
            <a:off x="6876256" y="1055444"/>
            <a:ext cx="1875872" cy="1372290"/>
            <a:chOff x="472" y="3216"/>
            <a:chExt cx="1208" cy="962"/>
          </a:xfrm>
        </p:grpSpPr>
        <p:grpSp>
          <p:nvGrpSpPr>
            <p:cNvPr id="44" name="Group 7">
              <a:extLst>
                <a:ext uri="{FF2B5EF4-FFF2-40B4-BE49-F238E27FC236}">
                  <a16:creationId xmlns="" xmlns:a16="http://schemas.microsoft.com/office/drawing/2014/main" id="{7289805F-0590-421F-9170-56E69AEB3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2" y="3216"/>
              <a:ext cx="1208" cy="962"/>
              <a:chOff x="472" y="3216"/>
              <a:chExt cx="1208" cy="962"/>
            </a:xfrm>
          </p:grpSpPr>
          <p:sp>
            <p:nvSpPr>
              <p:cNvPr id="46" name="AutoShape 8">
                <a:extLst>
                  <a:ext uri="{FF2B5EF4-FFF2-40B4-BE49-F238E27FC236}">
                    <a16:creationId xmlns="" xmlns:a16="http://schemas.microsoft.com/office/drawing/2014/main" id="{F715BD5F-073B-4717-BA9F-225E2B707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3216"/>
                <a:ext cx="1200" cy="960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7" name="Oval 9">
                <a:extLst>
                  <a:ext uri="{FF2B5EF4-FFF2-40B4-BE49-F238E27FC236}">
                    <a16:creationId xmlns="" xmlns:a16="http://schemas.microsoft.com/office/drawing/2014/main" id="{FD52DEBD-5CAE-4F7D-A696-9B6DE5FF3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" y="3854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48" name="Oval 10">
                <a:extLst>
                  <a:ext uri="{FF2B5EF4-FFF2-40B4-BE49-F238E27FC236}">
                    <a16:creationId xmlns="" xmlns:a16="http://schemas.microsoft.com/office/drawing/2014/main" id="{92363A28-703C-4187-B216-F29700DD2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7" y="3607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49" name="Oval 11">
                <a:extLst>
                  <a:ext uri="{FF2B5EF4-FFF2-40B4-BE49-F238E27FC236}">
                    <a16:creationId xmlns="" xmlns:a16="http://schemas.microsoft.com/office/drawing/2014/main" id="{BD26B49A-5749-4E22-9914-A4C75BF43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609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  <p:sp>
            <p:nvSpPr>
              <p:cNvPr id="50" name="Oval 12">
                <a:extLst>
                  <a:ext uri="{FF2B5EF4-FFF2-40B4-BE49-F238E27FC236}">
                    <a16:creationId xmlns="" xmlns:a16="http://schemas.microsoft.com/office/drawing/2014/main" id="{18A9D16B-9F50-4FF8-9F76-BAB101B16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3890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51" name="Oval 13">
                <a:extLst>
                  <a:ext uri="{FF2B5EF4-FFF2-40B4-BE49-F238E27FC236}">
                    <a16:creationId xmlns="" xmlns:a16="http://schemas.microsoft.com/office/drawing/2014/main" id="{75210C73-34FF-49F8-B258-507452BE2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" y="3868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sp>
          <p:nvSpPr>
            <p:cNvPr id="45" name="Oval 14">
              <a:extLst>
                <a:ext uri="{FF2B5EF4-FFF2-40B4-BE49-F238E27FC236}">
                  <a16:creationId xmlns="" xmlns:a16="http://schemas.microsoft.com/office/drawing/2014/main" id="{68A29823-72BE-45FF-B037-E802854B0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264"/>
              <a:ext cx="240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2" name="Text Box 15">
            <a:extLst>
              <a:ext uri="{FF2B5EF4-FFF2-40B4-BE49-F238E27FC236}">
                <a16:creationId xmlns="" xmlns:a16="http://schemas.microsoft.com/office/drawing/2014/main" id="{D8689A6D-DBEB-4208-829F-1C2B234E9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7808" y="2449527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3" name="Text Box 16">
            <a:extLst>
              <a:ext uri="{FF2B5EF4-FFF2-40B4-BE49-F238E27FC236}">
                <a16:creationId xmlns="" xmlns:a16="http://schemas.microsoft.com/office/drawing/2014/main" id="{79FF010F-E9B9-447E-B797-D827586AA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328" y="2460265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4" name="Text Box 17">
            <a:extLst>
              <a:ext uri="{FF2B5EF4-FFF2-40B4-BE49-F238E27FC236}">
                <a16:creationId xmlns="" xmlns:a16="http://schemas.microsoft.com/office/drawing/2014/main" id="{1A0B09F8-C8AC-457B-B878-C2BA3FF78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2444" y="2782872"/>
            <a:ext cx="17315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 Box 26">
                <a:extLst>
                  <a:ext uri="{FF2B5EF4-FFF2-40B4-BE49-F238E27FC236}">
                    <a16:creationId xmlns="" xmlns:a16="http://schemas.microsoft.com/office/drawing/2014/main" id="{4F2E9964-F7D9-41A1-A2AA-62BB8F38BC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7826" y="3209962"/>
                <a:ext cx="1560042" cy="6258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（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7" name="Text Box 2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F2E9964-F7D9-41A1-A2AA-62BB8F38B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77826" y="3209962"/>
                <a:ext cx="1560042" cy="625877"/>
              </a:xfrm>
              <a:prstGeom prst="rect">
                <a:avLst/>
              </a:prstGeom>
              <a:blipFill rotWithShape="1">
                <a:blip r:embed="rId2"/>
                <a:stretch>
                  <a:fillRect l="-5859" r="-5469" b="-49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 Box 29">
            <a:extLst>
              <a:ext uri="{FF2B5EF4-FFF2-40B4-BE49-F238E27FC236}">
                <a16:creationId xmlns="" xmlns:a16="http://schemas.microsoft.com/office/drawing/2014/main" id="{BEFE1697-9865-46AB-9A79-59083490B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328" y="2748297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 Box 26">
                <a:extLst>
                  <a:ext uri="{FF2B5EF4-FFF2-40B4-BE49-F238E27FC236}">
                    <a16:creationId xmlns="" xmlns:a16="http://schemas.microsoft.com/office/drawing/2014/main" id="{A27FDA21-509B-4C41-BF82-BF80048154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3888" y="3714018"/>
                <a:ext cx="1765227" cy="6258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 </a:t>
                </a:r>
                <a:r>
                  <a:rPr lang="zh-CN" altLang="en-US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zh-CN" altLang="en-US" sz="20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r>
                  <a:rPr lang="zh-CN" altLang="en-US" sz="20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2" name="Text Box 2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27FDA21-509B-4C41-BF82-BF8004815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888" y="3714018"/>
                <a:ext cx="1765227" cy="625877"/>
              </a:xfrm>
              <a:prstGeom prst="rect">
                <a:avLst/>
              </a:prstGeom>
              <a:blipFill rotWithShape="1">
                <a:blip r:embed="rId3"/>
                <a:stretch>
                  <a:fillRect l="-5536" r="-2768" b="-38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212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67" grpId="0"/>
      <p:bldP spid="70" grpId="0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2">
            <a:extLst>
              <a:ext uri="{FF2B5EF4-FFF2-40B4-BE49-F238E27FC236}">
                <a16:creationId xmlns="" xmlns:a16="http://schemas.microsoft.com/office/drawing/2014/main" id="{CD06D477-1463-4F7E-89B7-D10E5C7E7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411510"/>
            <a:ext cx="90109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将分别标有数字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个小球放在盒子里。</a:t>
            </a:r>
          </a:p>
        </p:txBody>
      </p:sp>
      <p:sp>
        <p:nvSpPr>
          <p:cNvPr id="40" name="Text Box 3">
            <a:extLst>
              <a:ext uri="{FF2B5EF4-FFF2-40B4-BE49-F238E27FC236}">
                <a16:creationId xmlns="" xmlns:a16="http://schemas.microsoft.com/office/drawing/2014/main" id="{A65BF855-1AB2-4A31-8426-103A915D7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800" y="1155397"/>
            <a:ext cx="61206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任意摸一个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个球，下面几种情况是“不可能发生”， 还是“一定发生”或“可能发生”？</a:t>
            </a:r>
          </a:p>
        </p:txBody>
      </p:sp>
      <p:sp>
        <p:nvSpPr>
          <p:cNvPr id="41" name="Text Box 4">
            <a:extLst>
              <a:ext uri="{FF2B5EF4-FFF2-40B4-BE49-F238E27FC236}">
                <a16:creationId xmlns="" xmlns:a16="http://schemas.microsoft.com/office/drawing/2014/main" id="{D5277705-700E-449A-8E4F-45EF103AE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527071"/>
            <a:ext cx="73116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球上的数是奇数； 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 球上的数小于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 球上的数大于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        </a:t>
            </a:r>
            <a:r>
              <a:rPr lang="zh-CN" altLang="en-US" sz="24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 球上的数不是</a:t>
            </a:r>
            <a:r>
              <a:rPr lang="en-US" altLang="zh-CN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43" name="Group 6">
            <a:extLst>
              <a:ext uri="{FF2B5EF4-FFF2-40B4-BE49-F238E27FC236}">
                <a16:creationId xmlns="" xmlns:a16="http://schemas.microsoft.com/office/drawing/2014/main" id="{BC2BE711-A3FE-48D6-9CF3-0C6D116106E6}"/>
              </a:ext>
            </a:extLst>
          </p:cNvPr>
          <p:cNvGrpSpPr>
            <a:grpSpLocks/>
          </p:cNvGrpSpPr>
          <p:nvPr/>
        </p:nvGrpSpPr>
        <p:grpSpPr bwMode="auto">
          <a:xfrm>
            <a:off x="650776" y="1131590"/>
            <a:ext cx="1905000" cy="1385101"/>
            <a:chOff x="480" y="3216"/>
            <a:chExt cx="1200" cy="962"/>
          </a:xfrm>
        </p:grpSpPr>
        <p:grpSp>
          <p:nvGrpSpPr>
            <p:cNvPr id="44" name="Group 7">
              <a:extLst>
                <a:ext uri="{FF2B5EF4-FFF2-40B4-BE49-F238E27FC236}">
                  <a16:creationId xmlns="" xmlns:a16="http://schemas.microsoft.com/office/drawing/2014/main" id="{7289805F-0590-421F-9170-56E69AEB3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" y="3216"/>
              <a:ext cx="1200" cy="962"/>
              <a:chOff x="480" y="3216"/>
              <a:chExt cx="1200" cy="962"/>
            </a:xfrm>
          </p:grpSpPr>
          <p:sp>
            <p:nvSpPr>
              <p:cNvPr id="46" name="AutoShape 8">
                <a:extLst>
                  <a:ext uri="{FF2B5EF4-FFF2-40B4-BE49-F238E27FC236}">
                    <a16:creationId xmlns="" xmlns:a16="http://schemas.microsoft.com/office/drawing/2014/main" id="{F715BD5F-073B-4717-BA9F-225E2B707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3216"/>
                <a:ext cx="1200" cy="960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7" name="Oval 9">
                <a:extLst>
                  <a:ext uri="{FF2B5EF4-FFF2-40B4-BE49-F238E27FC236}">
                    <a16:creationId xmlns="" xmlns:a16="http://schemas.microsoft.com/office/drawing/2014/main" id="{FD52DEBD-5CAE-4F7D-A696-9B6DE5FF3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3867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48" name="Oval 10">
                <a:extLst>
                  <a:ext uri="{FF2B5EF4-FFF2-40B4-BE49-F238E27FC236}">
                    <a16:creationId xmlns="" xmlns:a16="http://schemas.microsoft.com/office/drawing/2014/main" id="{92363A28-703C-4187-B216-F29700DD2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" y="3615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49" name="Oval 11">
                <a:extLst>
                  <a:ext uri="{FF2B5EF4-FFF2-40B4-BE49-F238E27FC236}">
                    <a16:creationId xmlns="" xmlns:a16="http://schemas.microsoft.com/office/drawing/2014/main" id="{BD26B49A-5749-4E22-9914-A4C75BF43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" y="3649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</p:txBody>
          </p:sp>
          <p:sp>
            <p:nvSpPr>
              <p:cNvPr id="50" name="Oval 12">
                <a:extLst>
                  <a:ext uri="{FF2B5EF4-FFF2-40B4-BE49-F238E27FC236}">
                    <a16:creationId xmlns="" xmlns:a16="http://schemas.microsoft.com/office/drawing/2014/main" id="{18A9D16B-9F50-4FF8-9F76-BAB101B16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" y="3890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51" name="Oval 13">
                <a:extLst>
                  <a:ext uri="{FF2B5EF4-FFF2-40B4-BE49-F238E27FC236}">
                    <a16:creationId xmlns="" xmlns:a16="http://schemas.microsoft.com/office/drawing/2014/main" id="{75210C73-34FF-49F8-B258-507452BE2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" y="3878"/>
                <a:ext cx="33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sp>
          <p:nvSpPr>
            <p:cNvPr id="45" name="Oval 14">
              <a:extLst>
                <a:ext uri="{FF2B5EF4-FFF2-40B4-BE49-F238E27FC236}">
                  <a16:creationId xmlns="" xmlns:a16="http://schemas.microsoft.com/office/drawing/2014/main" id="{68A29823-72BE-45FF-B037-E802854B0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264"/>
              <a:ext cx="240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2" name="Text Box 15">
            <a:extLst>
              <a:ext uri="{FF2B5EF4-FFF2-40B4-BE49-F238E27FC236}">
                <a16:creationId xmlns="" xmlns:a16="http://schemas.microsoft.com/office/drawing/2014/main" id="{D8689A6D-DBEB-4208-829F-1C2B234E9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824" y="2499742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5" name="Text Box 18">
            <a:extLst>
              <a:ext uri="{FF2B5EF4-FFF2-40B4-BE49-F238E27FC236}">
                <a16:creationId xmlns="" xmlns:a16="http://schemas.microsoft.com/office/drawing/2014/main" id="{ED5A7252-A850-4691-B98B-FEAF516B0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2264" y="2535585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69" name="Oval 28">
            <a:extLst>
              <a:ext uri="{FF2B5EF4-FFF2-40B4-BE49-F238E27FC236}">
                <a16:creationId xmlns="" xmlns:a16="http://schemas.microsoft.com/office/drawing/2014/main" id="{E0CA4F0E-34F9-4C3F-88EF-EEA0F637D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58" y="1577030"/>
            <a:ext cx="457200" cy="457200"/>
          </a:xfrm>
          <a:prstGeom prst="ellipse">
            <a:avLst/>
          </a:prstGeom>
          <a:solidFill>
            <a:srgbClr val="FFFF00"/>
          </a:solidFill>
          <a:ln w="2540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72" name="Text Box 31">
            <a:extLst>
              <a:ext uri="{FF2B5EF4-FFF2-40B4-BE49-F238E27FC236}">
                <a16:creationId xmlns="" xmlns:a16="http://schemas.microsoft.com/office/drawing/2014/main" id="{E35BED81-E546-4CBE-996D-AB37A25E9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824" y="2879576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82" name="Text Box 18">
            <a:extLst>
              <a:ext uri="{FF2B5EF4-FFF2-40B4-BE49-F238E27FC236}">
                <a16:creationId xmlns="" xmlns:a16="http://schemas.microsoft.com/office/drawing/2014/main" id="{5818A1E6-FE97-422A-9924-10387FD72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2264" y="2881014"/>
            <a:ext cx="1422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83" name="Text Box 5">
            <a:extLst>
              <a:ext uri="{FF2B5EF4-FFF2-40B4-BE49-F238E27FC236}">
                <a16:creationId xmlns="" xmlns:a16="http://schemas.microsoft.com/office/drawing/2014/main" id="{88E98A0F-4450-4FC7-A859-A0D2E0F03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63838"/>
            <a:ext cx="8686800" cy="10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 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任意摸一个球，球上的数是奇数的可能性是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摸到偶数的可能性是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 Box 26">
                <a:extLst>
                  <a:ext uri="{FF2B5EF4-FFF2-40B4-BE49-F238E27FC236}">
                    <a16:creationId xmlns="" xmlns:a16="http://schemas.microsoft.com/office/drawing/2014/main" id="{D09860BC-89BC-4535-BD5D-CE7AAB2D0A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52320" y="3291830"/>
                <a:ext cx="1425390" cy="7126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4" name="Text Box 2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09860BC-89BC-4535-BD5D-CE7AAB2D0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52320" y="3291830"/>
                <a:ext cx="1425390" cy="712631"/>
              </a:xfrm>
              <a:prstGeom prst="rect">
                <a:avLst/>
              </a:prstGeom>
              <a:blipFill rotWithShape="1">
                <a:blip r:embed="rId2"/>
                <a:stretch>
                  <a:fillRect l="-8547" r="-8120" b="-59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 Box 26">
                <a:extLst>
                  <a:ext uri="{FF2B5EF4-FFF2-40B4-BE49-F238E27FC236}">
                    <a16:creationId xmlns="" xmlns:a16="http://schemas.microsoft.com/office/drawing/2014/main" id="{10EC6EA2-5554-4C5E-9F19-92BA4E3CDC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1522" y="3867894"/>
                <a:ext cx="1786066" cy="7126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）。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5" name="Text Box 2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0EC6EA2-5554-4C5E-9F19-92BA4E3CD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1522" y="3867894"/>
                <a:ext cx="1786066" cy="712631"/>
              </a:xfrm>
              <a:prstGeom prst="rect">
                <a:avLst/>
              </a:prstGeom>
              <a:blipFill rotWithShape="1">
                <a:blip r:embed="rId3"/>
                <a:stretch>
                  <a:fillRect l="-7167" r="-6143" b="-59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9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5" grpId="0"/>
      <p:bldP spid="69" grpId="0" animBg="1"/>
      <p:bldP spid="72" grpId="0"/>
      <p:bldP spid="82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ile0007">
            <a:extLst>
              <a:ext uri="{FF2B5EF4-FFF2-40B4-BE49-F238E27FC236}">
                <a16:creationId xmlns="" xmlns:a16="http://schemas.microsoft.com/office/drawing/2014/main" id="{AEEF99FF-5F08-4335-B03B-3D459341D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94" y="1907178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ile0005">
            <a:extLst>
              <a:ext uri="{FF2B5EF4-FFF2-40B4-BE49-F238E27FC236}">
                <a16:creationId xmlns="" xmlns:a16="http://schemas.microsoft.com/office/drawing/2014/main" id="{209267AD-9705-4933-BE4A-30A67ECD7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94" y="919758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ile0008">
            <a:extLst>
              <a:ext uri="{FF2B5EF4-FFF2-40B4-BE49-F238E27FC236}">
                <a16:creationId xmlns="" xmlns:a16="http://schemas.microsoft.com/office/drawing/2014/main" id="{2D7C0691-3F2A-4419-B578-F4F1A410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494" y="1907178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File0006">
            <a:extLst>
              <a:ext uri="{FF2B5EF4-FFF2-40B4-BE49-F238E27FC236}">
                <a16:creationId xmlns="" xmlns:a16="http://schemas.microsoft.com/office/drawing/2014/main" id="{83D20652-203B-4740-B29F-C48D75623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494" y="919758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6">
            <a:extLst>
              <a:ext uri="{FF2B5EF4-FFF2-40B4-BE49-F238E27FC236}">
                <a16:creationId xmlns="" xmlns:a16="http://schemas.microsoft.com/office/drawing/2014/main" id="{4E133C51-4D32-4F9E-9CC1-EF9CC71CD809}"/>
              </a:ext>
            </a:extLst>
          </p:cNvPr>
          <p:cNvGrpSpPr>
            <a:grpSpLocks/>
          </p:cNvGrpSpPr>
          <p:nvPr/>
        </p:nvGrpSpPr>
        <p:grpSpPr bwMode="auto">
          <a:xfrm>
            <a:off x="2162894" y="1830979"/>
            <a:ext cx="762000" cy="1023938"/>
            <a:chOff x="1920" y="1632"/>
            <a:chExt cx="480" cy="645"/>
          </a:xfrm>
        </p:grpSpPr>
        <p:sp>
          <p:nvSpPr>
            <p:cNvPr id="13" name="Rectangle 7">
              <a:extLst>
                <a:ext uri="{FF2B5EF4-FFF2-40B4-BE49-F238E27FC236}">
                  <a16:creationId xmlns="" xmlns:a16="http://schemas.microsoft.com/office/drawing/2014/main" id="{288AB88C-0CC9-454D-8EDC-A9C963DF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680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 Box 8">
              <a:extLst>
                <a:ext uri="{FF2B5EF4-FFF2-40B4-BE49-F238E27FC236}">
                  <a16:creationId xmlns="" xmlns:a16="http://schemas.microsoft.com/office/drawing/2014/main" id="{3A7CC708-C49C-442F-95E6-787D2D357A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632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15" name="Text Box 9">
              <a:extLst>
                <a:ext uri="{FF2B5EF4-FFF2-40B4-BE49-F238E27FC236}">
                  <a16:creationId xmlns="" xmlns:a16="http://schemas.microsoft.com/office/drawing/2014/main" id="{DFDF9B6E-E313-43A3-8B75-896D3D197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208" y="2025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17" name="Picture 10" descr="File0007">
              <a:extLst>
                <a:ext uri="{FF2B5EF4-FFF2-40B4-BE49-F238E27FC236}">
                  <a16:creationId xmlns="" xmlns:a16="http://schemas.microsoft.com/office/drawing/2014/main" id="{812F9D6B-4AE1-4455-84D4-A2D9DA4548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64" y="172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" descr="File0007">
              <a:extLst>
                <a:ext uri="{FF2B5EF4-FFF2-40B4-BE49-F238E27FC236}">
                  <a16:creationId xmlns="" xmlns:a16="http://schemas.microsoft.com/office/drawing/2014/main" id="{45562C57-D67D-4522-8F48-7C94C628D3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64" y="196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2">
            <a:extLst>
              <a:ext uri="{FF2B5EF4-FFF2-40B4-BE49-F238E27FC236}">
                <a16:creationId xmlns="" xmlns:a16="http://schemas.microsoft.com/office/drawing/2014/main" id="{359ED48C-C4CE-420D-9F52-6F1B2E5C7280}"/>
              </a:ext>
            </a:extLst>
          </p:cNvPr>
          <p:cNvGrpSpPr>
            <a:grpSpLocks/>
          </p:cNvGrpSpPr>
          <p:nvPr/>
        </p:nvGrpSpPr>
        <p:grpSpPr bwMode="auto">
          <a:xfrm>
            <a:off x="3153494" y="1835740"/>
            <a:ext cx="781050" cy="1019174"/>
            <a:chOff x="1872" y="1056"/>
            <a:chExt cx="492" cy="642"/>
          </a:xfrm>
        </p:grpSpPr>
        <p:grpSp>
          <p:nvGrpSpPr>
            <p:cNvPr id="20" name="Group 13">
              <a:extLst>
                <a:ext uri="{FF2B5EF4-FFF2-40B4-BE49-F238E27FC236}">
                  <a16:creationId xmlns="" xmlns:a16="http://schemas.microsoft.com/office/drawing/2014/main" id="{22B75111-601A-4FDA-A943-E19969246B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1056"/>
              <a:ext cx="492" cy="642"/>
              <a:chOff x="2388" y="1635"/>
              <a:chExt cx="492" cy="642"/>
            </a:xfrm>
          </p:grpSpPr>
          <p:grpSp>
            <p:nvGrpSpPr>
              <p:cNvPr id="23" name="Group 14">
                <a:extLst>
                  <a:ext uri="{FF2B5EF4-FFF2-40B4-BE49-F238E27FC236}">
                    <a16:creationId xmlns="" xmlns:a16="http://schemas.microsoft.com/office/drawing/2014/main" id="{4D4C3CA0-24E7-4A6E-A3E0-5963C8589C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8" y="1680"/>
                <a:ext cx="384" cy="528"/>
                <a:chOff x="2448" y="1680"/>
                <a:chExt cx="384" cy="528"/>
              </a:xfrm>
            </p:grpSpPr>
            <p:sp>
              <p:nvSpPr>
                <p:cNvPr id="26" name="Rectangle 15">
                  <a:extLst>
                    <a:ext uri="{FF2B5EF4-FFF2-40B4-BE49-F238E27FC236}">
                      <a16:creationId xmlns="" xmlns:a16="http://schemas.microsoft.com/office/drawing/2014/main" id="{ACD4F3B4-783F-443C-9AAB-153BA35507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8" y="1680"/>
                  <a:ext cx="384" cy="528"/>
                </a:xfrm>
                <a:prstGeom prst="rect">
                  <a:avLst/>
                </a:prstGeom>
                <a:solidFill>
                  <a:schemeClr val="folHlink">
                    <a:alpha val="19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0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pic>
              <p:nvPicPr>
                <p:cNvPr id="27" name="Picture 16" descr="File0007">
                  <a:extLst>
                    <a:ext uri="{FF2B5EF4-FFF2-40B4-BE49-F238E27FC236}">
                      <a16:creationId xmlns="" xmlns:a16="http://schemas.microsoft.com/office/drawing/2014/main" id="{255943F4-9B66-4039-9E0F-C713E280451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EFEBEA"/>
                    </a:clrFrom>
                    <a:clrTo>
                      <a:srgbClr val="EFEBEA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57" t="16667" r="82353" b="71078"/>
                <a:stretch>
                  <a:fillRect/>
                </a:stretch>
              </p:blipFill>
              <p:spPr bwMode="auto">
                <a:xfrm flipV="1">
                  <a:off x="2544" y="1872"/>
                  <a:ext cx="148" cy="1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4" name="Text Box 17">
                <a:extLst>
                  <a:ext uri="{FF2B5EF4-FFF2-40B4-BE49-F238E27FC236}">
                    <a16:creationId xmlns="" xmlns:a16="http://schemas.microsoft.com/office/drawing/2014/main" id="{AA9DA2B3-745D-4054-9FFB-1986E8299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8" y="163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25" name="Text Box 18">
                <a:extLst>
                  <a:ext uri="{FF2B5EF4-FFF2-40B4-BE49-F238E27FC236}">
                    <a16:creationId xmlns="" xmlns:a16="http://schemas.microsoft.com/office/drawing/2014/main" id="{23B23491-A48E-4CF9-B139-C6F4BBC4C9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2736" y="202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</p:grpSp>
        <p:pic>
          <p:nvPicPr>
            <p:cNvPr id="21" name="Picture 19" descr="File0007">
              <a:extLst>
                <a:ext uri="{FF2B5EF4-FFF2-40B4-BE49-F238E27FC236}">
                  <a16:creationId xmlns="" xmlns:a16="http://schemas.microsoft.com/office/drawing/2014/main" id="{F41BF34A-B31E-4F54-A825-698028539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16" y="1104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0" descr="File0007">
              <a:extLst>
                <a:ext uri="{FF2B5EF4-FFF2-40B4-BE49-F238E27FC236}">
                  <a16:creationId xmlns="" xmlns:a16="http://schemas.microsoft.com/office/drawing/2014/main" id="{2829020D-E009-458F-A8FF-546443479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25" y="1440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1">
            <a:extLst>
              <a:ext uri="{FF2B5EF4-FFF2-40B4-BE49-F238E27FC236}">
                <a16:creationId xmlns="" xmlns:a16="http://schemas.microsoft.com/office/drawing/2014/main" id="{1EBFB01D-B21E-4228-A597-CD4871F11191}"/>
              </a:ext>
            </a:extLst>
          </p:cNvPr>
          <p:cNvGrpSpPr>
            <a:grpSpLocks/>
          </p:cNvGrpSpPr>
          <p:nvPr/>
        </p:nvGrpSpPr>
        <p:grpSpPr bwMode="auto">
          <a:xfrm>
            <a:off x="2162894" y="843559"/>
            <a:ext cx="762000" cy="1023938"/>
            <a:chOff x="3888" y="1584"/>
            <a:chExt cx="480" cy="645"/>
          </a:xfrm>
        </p:grpSpPr>
        <p:sp>
          <p:nvSpPr>
            <p:cNvPr id="29" name="Rectangle 22">
              <a:extLst>
                <a:ext uri="{FF2B5EF4-FFF2-40B4-BE49-F238E27FC236}">
                  <a16:creationId xmlns="" xmlns:a16="http://schemas.microsoft.com/office/drawing/2014/main" id="{E1F9DAF4-B1FC-44DF-89CF-216FB4A8F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63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23">
              <a:extLst>
                <a:ext uri="{FF2B5EF4-FFF2-40B4-BE49-F238E27FC236}">
                  <a16:creationId xmlns="" xmlns:a16="http://schemas.microsoft.com/office/drawing/2014/main" id="{4C810C3E-1877-4590-B137-C58EB1D35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1584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31" name="Text Box 24">
              <a:extLst>
                <a:ext uri="{FF2B5EF4-FFF2-40B4-BE49-F238E27FC236}">
                  <a16:creationId xmlns="" xmlns:a16="http://schemas.microsoft.com/office/drawing/2014/main" id="{80AF6E4E-6366-460C-A116-4CD3A64B1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176" y="197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grpSp>
          <p:nvGrpSpPr>
            <p:cNvPr id="32" name="Group 25">
              <a:extLst>
                <a:ext uri="{FF2B5EF4-FFF2-40B4-BE49-F238E27FC236}">
                  <a16:creationId xmlns="" xmlns:a16="http://schemas.microsoft.com/office/drawing/2014/main" id="{AC025F8B-D7D5-4ACB-81F9-79EF6D8205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10"/>
              <a:ext cx="96" cy="375"/>
              <a:chOff x="4053" y="1689"/>
              <a:chExt cx="149" cy="414"/>
            </a:xfrm>
          </p:grpSpPr>
          <p:pic>
            <p:nvPicPr>
              <p:cNvPr id="34" name="Picture 26" descr="File0005">
                <a:extLst>
                  <a:ext uri="{FF2B5EF4-FFF2-40B4-BE49-F238E27FC236}">
                    <a16:creationId xmlns="" xmlns:a16="http://schemas.microsoft.com/office/drawing/2014/main" id="{43A81A75-F06E-4F8A-A49B-BF93A77FE2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4053" y="168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27" descr="File0005">
                <a:extLst>
                  <a:ext uri="{FF2B5EF4-FFF2-40B4-BE49-F238E27FC236}">
                    <a16:creationId xmlns="" xmlns:a16="http://schemas.microsoft.com/office/drawing/2014/main" id="{A0ABBC41-8F03-4659-B89B-AF88FF52BC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4068" y="195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Group 28">
            <a:extLst>
              <a:ext uri="{FF2B5EF4-FFF2-40B4-BE49-F238E27FC236}">
                <a16:creationId xmlns="" xmlns:a16="http://schemas.microsoft.com/office/drawing/2014/main" id="{C6118B46-7982-4161-AE0B-63AF2AD92BE9}"/>
              </a:ext>
            </a:extLst>
          </p:cNvPr>
          <p:cNvGrpSpPr>
            <a:grpSpLocks/>
          </p:cNvGrpSpPr>
          <p:nvPr/>
        </p:nvGrpSpPr>
        <p:grpSpPr bwMode="auto">
          <a:xfrm>
            <a:off x="3153494" y="843558"/>
            <a:ext cx="766763" cy="1023938"/>
            <a:chOff x="1680" y="240"/>
            <a:chExt cx="483" cy="645"/>
          </a:xfrm>
        </p:grpSpPr>
        <p:sp>
          <p:nvSpPr>
            <p:cNvPr id="37" name="Rectangle 29">
              <a:extLst>
                <a:ext uri="{FF2B5EF4-FFF2-40B4-BE49-F238E27FC236}">
                  <a16:creationId xmlns="" xmlns:a16="http://schemas.microsoft.com/office/drawing/2014/main" id="{AFF9E0D4-BCCC-48E6-A72A-76AC9909E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285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30">
              <a:extLst>
                <a:ext uri="{FF2B5EF4-FFF2-40B4-BE49-F238E27FC236}">
                  <a16:creationId xmlns="" xmlns:a16="http://schemas.microsoft.com/office/drawing/2014/main" id="{FF75F4A6-DFC3-4B1F-BB67-CFD9461665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40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39" name="Text Box 31">
              <a:extLst>
                <a:ext uri="{FF2B5EF4-FFF2-40B4-BE49-F238E27FC236}">
                  <a16:creationId xmlns="" xmlns:a16="http://schemas.microsoft.com/office/drawing/2014/main" id="{41717896-BCB7-40E3-A740-87EEBA6225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019" y="633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grpSp>
          <p:nvGrpSpPr>
            <p:cNvPr id="40" name="Group 32">
              <a:extLst>
                <a:ext uri="{FF2B5EF4-FFF2-40B4-BE49-F238E27FC236}">
                  <a16:creationId xmlns="" xmlns:a16="http://schemas.microsoft.com/office/drawing/2014/main" id="{EC8E8683-1611-48ED-B033-C32B467A8E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8" y="364"/>
              <a:ext cx="110" cy="404"/>
              <a:chOff x="1810" y="2092"/>
              <a:chExt cx="97" cy="404"/>
            </a:xfrm>
          </p:grpSpPr>
          <p:pic>
            <p:nvPicPr>
              <p:cNvPr id="41" name="Picture 33" descr="File0005">
                <a:extLst>
                  <a:ext uri="{FF2B5EF4-FFF2-40B4-BE49-F238E27FC236}">
                    <a16:creationId xmlns="" xmlns:a16="http://schemas.microsoft.com/office/drawing/2014/main" id="{2EFDF44E-444D-48BA-95B3-3D3A840E5F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256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34" descr="File0005">
                <a:extLst>
                  <a:ext uri="{FF2B5EF4-FFF2-40B4-BE49-F238E27FC236}">
                    <a16:creationId xmlns="" xmlns:a16="http://schemas.microsoft.com/office/drawing/2014/main" id="{A1435DAB-63E9-4FD0-BA6B-416D6ECE37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092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35" descr="File0005">
                <a:extLst>
                  <a:ext uri="{FF2B5EF4-FFF2-40B4-BE49-F238E27FC236}">
                    <a16:creationId xmlns="" xmlns:a16="http://schemas.microsoft.com/office/drawing/2014/main" id="{131197BD-641B-4583-B53A-02DB6A3792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1818" y="2400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4" name="Group 36">
            <a:extLst>
              <a:ext uri="{FF2B5EF4-FFF2-40B4-BE49-F238E27FC236}">
                <a16:creationId xmlns="" xmlns:a16="http://schemas.microsoft.com/office/drawing/2014/main" id="{3CA6E01C-1E0F-4761-9472-76217EAD5B15}"/>
              </a:ext>
            </a:extLst>
          </p:cNvPr>
          <p:cNvGrpSpPr>
            <a:grpSpLocks/>
          </p:cNvGrpSpPr>
          <p:nvPr/>
        </p:nvGrpSpPr>
        <p:grpSpPr bwMode="auto">
          <a:xfrm>
            <a:off x="6887294" y="1830980"/>
            <a:ext cx="781050" cy="1019176"/>
            <a:chOff x="3108" y="2547"/>
            <a:chExt cx="492" cy="642"/>
          </a:xfrm>
        </p:grpSpPr>
        <p:sp>
          <p:nvSpPr>
            <p:cNvPr id="45" name="Rectangle 37">
              <a:extLst>
                <a:ext uri="{FF2B5EF4-FFF2-40B4-BE49-F238E27FC236}">
                  <a16:creationId xmlns="" xmlns:a16="http://schemas.microsoft.com/office/drawing/2014/main" id="{47F62EE4-1AB0-4DB1-8E77-F751DB849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59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 Box 38">
              <a:extLst>
                <a:ext uri="{FF2B5EF4-FFF2-40B4-BE49-F238E27FC236}">
                  <a16:creationId xmlns="" xmlns:a16="http://schemas.microsoft.com/office/drawing/2014/main" id="{84A3A3D3-1AB0-4CBE-930D-4674C7AE4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8" y="254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47" name="Text Box 39">
              <a:extLst>
                <a:ext uri="{FF2B5EF4-FFF2-40B4-BE49-F238E27FC236}">
                  <a16:creationId xmlns="" xmlns:a16="http://schemas.microsoft.com/office/drawing/2014/main" id="{EC5B3F4D-F259-46DF-B3E2-3D7AF2EED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3456" y="293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48" name="Picture 40" descr="File0008">
              <a:extLst>
                <a:ext uri="{FF2B5EF4-FFF2-40B4-BE49-F238E27FC236}">
                  <a16:creationId xmlns="" xmlns:a16="http://schemas.microsoft.com/office/drawing/2014/main" id="{2E903898-EB8C-4AC5-92A4-BB825F288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3282" y="262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1" descr="File0008">
              <a:extLst>
                <a:ext uri="{FF2B5EF4-FFF2-40B4-BE49-F238E27FC236}">
                  <a16:creationId xmlns="" xmlns:a16="http://schemas.microsoft.com/office/drawing/2014/main" id="{6EDB7CAF-60D4-42BA-8A5D-B6EC3F7068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2" y="280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2" descr="File0008">
              <a:extLst>
                <a:ext uri="{FF2B5EF4-FFF2-40B4-BE49-F238E27FC236}">
                  <a16:creationId xmlns="" xmlns:a16="http://schemas.microsoft.com/office/drawing/2014/main" id="{B21838F8-EAC8-4730-84C3-AF72D15FA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5" y="2976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43">
            <a:extLst>
              <a:ext uri="{FF2B5EF4-FFF2-40B4-BE49-F238E27FC236}">
                <a16:creationId xmlns="" xmlns:a16="http://schemas.microsoft.com/office/drawing/2014/main" id="{B3E642CB-9B2D-4517-BF59-77CAB337C8CC}"/>
              </a:ext>
            </a:extLst>
          </p:cNvPr>
          <p:cNvGrpSpPr>
            <a:grpSpLocks/>
          </p:cNvGrpSpPr>
          <p:nvPr/>
        </p:nvGrpSpPr>
        <p:grpSpPr bwMode="auto">
          <a:xfrm>
            <a:off x="5896694" y="843560"/>
            <a:ext cx="762000" cy="1023938"/>
            <a:chOff x="1824" y="2640"/>
            <a:chExt cx="480" cy="645"/>
          </a:xfrm>
        </p:grpSpPr>
        <p:sp>
          <p:nvSpPr>
            <p:cNvPr id="52" name="Rectangle 44">
              <a:extLst>
                <a:ext uri="{FF2B5EF4-FFF2-40B4-BE49-F238E27FC236}">
                  <a16:creationId xmlns="" xmlns:a16="http://schemas.microsoft.com/office/drawing/2014/main" id="{74FDCF52-07FD-4613-AD7B-6CFC9D950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688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Text Box 45">
              <a:extLst>
                <a:ext uri="{FF2B5EF4-FFF2-40B4-BE49-F238E27FC236}">
                  <a16:creationId xmlns="" xmlns:a16="http://schemas.microsoft.com/office/drawing/2014/main" id="{B4D21031-0FF7-4ED4-8990-35FE78C23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640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54" name="Text Box 46">
              <a:extLst>
                <a:ext uri="{FF2B5EF4-FFF2-40B4-BE49-F238E27FC236}">
                  <a16:creationId xmlns="" xmlns:a16="http://schemas.microsoft.com/office/drawing/2014/main" id="{BD15F901-A82A-48F6-B736-3CECF9BEA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112" y="3033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55" name="Picture 47" descr="File0006">
              <a:extLst>
                <a:ext uri="{FF2B5EF4-FFF2-40B4-BE49-F238E27FC236}">
                  <a16:creationId xmlns="" xmlns:a16="http://schemas.microsoft.com/office/drawing/2014/main" id="{EED033CA-7C84-4217-8FCD-ED6A8ACA2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25" y="299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8" descr="File0006">
              <a:extLst>
                <a:ext uri="{FF2B5EF4-FFF2-40B4-BE49-F238E27FC236}">
                  <a16:creationId xmlns="" xmlns:a16="http://schemas.microsoft.com/office/drawing/2014/main" id="{8BC30C7A-93CA-4285-85DA-3E6460AC0B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16" y="2736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Group 49">
            <a:extLst>
              <a:ext uri="{FF2B5EF4-FFF2-40B4-BE49-F238E27FC236}">
                <a16:creationId xmlns="" xmlns:a16="http://schemas.microsoft.com/office/drawing/2014/main" id="{BFD90D93-525B-413B-A3EF-EDA79EC8EA83}"/>
              </a:ext>
            </a:extLst>
          </p:cNvPr>
          <p:cNvGrpSpPr>
            <a:grpSpLocks/>
          </p:cNvGrpSpPr>
          <p:nvPr/>
        </p:nvGrpSpPr>
        <p:grpSpPr bwMode="auto">
          <a:xfrm>
            <a:off x="6887294" y="843559"/>
            <a:ext cx="781050" cy="1019176"/>
            <a:chOff x="4212" y="1194"/>
            <a:chExt cx="492" cy="642"/>
          </a:xfrm>
        </p:grpSpPr>
        <p:pic>
          <p:nvPicPr>
            <p:cNvPr id="58" name="Picture 50" descr="File0006">
              <a:extLst>
                <a:ext uri="{FF2B5EF4-FFF2-40B4-BE49-F238E27FC236}">
                  <a16:creationId xmlns="" xmlns:a16="http://schemas.microsoft.com/office/drawing/2014/main" id="{11E8DD3B-6BB9-45AB-B42B-0BA190282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614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Rectangle 51">
              <a:extLst>
                <a:ext uri="{FF2B5EF4-FFF2-40B4-BE49-F238E27FC236}">
                  <a16:creationId xmlns="" xmlns:a16="http://schemas.microsoft.com/office/drawing/2014/main" id="{10B4DC34-DF25-436B-8126-3C2C90FC7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239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Text Box 52">
              <a:extLst>
                <a:ext uri="{FF2B5EF4-FFF2-40B4-BE49-F238E27FC236}">
                  <a16:creationId xmlns="" xmlns:a16="http://schemas.microsoft.com/office/drawing/2014/main" id="{DF791A82-511C-4C55-B6F0-2830112CA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2" y="119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61" name="Text Box 53">
              <a:extLst>
                <a:ext uri="{FF2B5EF4-FFF2-40B4-BE49-F238E27FC236}">
                  <a16:creationId xmlns="" xmlns:a16="http://schemas.microsoft.com/office/drawing/2014/main" id="{EA13AD33-DF84-4827-B16A-2DAB183AD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560" y="158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66" name="Picture 54" descr="File0006">
              <a:extLst>
                <a:ext uri="{FF2B5EF4-FFF2-40B4-BE49-F238E27FC236}">
                  <a16:creationId xmlns="" xmlns:a16="http://schemas.microsoft.com/office/drawing/2014/main" id="{C7BDC895-3A25-4900-9C69-39E7DE46F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452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55" descr="File0006">
              <a:extLst>
                <a:ext uri="{FF2B5EF4-FFF2-40B4-BE49-F238E27FC236}">
                  <a16:creationId xmlns="" xmlns:a16="http://schemas.microsoft.com/office/drawing/2014/main" id="{990AFD0D-645D-4E5C-9843-B58F3FACEB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28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8" name="Group 56">
            <a:extLst>
              <a:ext uri="{FF2B5EF4-FFF2-40B4-BE49-F238E27FC236}">
                <a16:creationId xmlns="" xmlns:a16="http://schemas.microsoft.com/office/drawing/2014/main" id="{E5F9BDBE-F25D-4944-B9AC-0C22C4AAE1DC}"/>
              </a:ext>
            </a:extLst>
          </p:cNvPr>
          <p:cNvGrpSpPr>
            <a:grpSpLocks/>
          </p:cNvGrpSpPr>
          <p:nvPr/>
        </p:nvGrpSpPr>
        <p:grpSpPr bwMode="auto">
          <a:xfrm>
            <a:off x="5934794" y="1830979"/>
            <a:ext cx="762000" cy="1023938"/>
            <a:chOff x="4608" y="1527"/>
            <a:chExt cx="480" cy="645"/>
          </a:xfrm>
        </p:grpSpPr>
        <p:grpSp>
          <p:nvGrpSpPr>
            <p:cNvPr id="69" name="Group 57">
              <a:extLst>
                <a:ext uri="{FF2B5EF4-FFF2-40B4-BE49-F238E27FC236}">
                  <a16:creationId xmlns="" xmlns:a16="http://schemas.microsoft.com/office/drawing/2014/main" id="{3A24F0F3-F3E2-4B9A-97DE-71ABE6653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1527"/>
              <a:ext cx="480" cy="645"/>
              <a:chOff x="4608" y="1527"/>
              <a:chExt cx="480" cy="645"/>
            </a:xfrm>
          </p:grpSpPr>
          <p:sp>
            <p:nvSpPr>
              <p:cNvPr id="72" name="Rectangle 58">
                <a:extLst>
                  <a:ext uri="{FF2B5EF4-FFF2-40B4-BE49-F238E27FC236}">
                    <a16:creationId xmlns="" xmlns:a16="http://schemas.microsoft.com/office/drawing/2014/main" id="{968DB5AA-9527-4EEF-989A-302710FFD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1575"/>
                <a:ext cx="384" cy="528"/>
              </a:xfrm>
              <a:prstGeom prst="rect">
                <a:avLst/>
              </a:prstGeom>
              <a:solidFill>
                <a:schemeClr val="folHlink">
                  <a:alpha val="19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3" name="Text Box 59">
                <a:extLst>
                  <a:ext uri="{FF2B5EF4-FFF2-40B4-BE49-F238E27FC236}">
                    <a16:creationId xmlns="" xmlns:a16="http://schemas.microsoft.com/office/drawing/2014/main" id="{F1DF73CA-D0AE-4DF5-A8BE-2CF248A625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1527"/>
                <a:ext cx="19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74" name="Text Box 60">
                <a:extLst>
                  <a:ext uri="{FF2B5EF4-FFF2-40B4-BE49-F238E27FC236}">
                    <a16:creationId xmlns="" xmlns:a16="http://schemas.microsoft.com/office/drawing/2014/main" id="{C758BCD2-CDC7-4E3C-9D01-608B214406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4896" y="1920"/>
                <a:ext cx="19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pic>
          <p:nvPicPr>
            <p:cNvPr id="70" name="Picture 61" descr="File0008">
              <a:extLst>
                <a:ext uri="{FF2B5EF4-FFF2-40B4-BE49-F238E27FC236}">
                  <a16:creationId xmlns="" xmlns:a16="http://schemas.microsoft.com/office/drawing/2014/main" id="{EFD2D80F-290C-440E-AC68-C961842FBE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4761" y="192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62" descr="File0008">
              <a:extLst>
                <a:ext uri="{FF2B5EF4-FFF2-40B4-BE49-F238E27FC236}">
                  <a16:creationId xmlns="" xmlns:a16="http://schemas.microsoft.com/office/drawing/2014/main" id="{CC0E1D06-0AD5-4303-8ECA-1601AA58F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4761" y="165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5" name="Text Box 63">
            <a:extLst>
              <a:ext uri="{FF2B5EF4-FFF2-40B4-BE49-F238E27FC236}">
                <a16:creationId xmlns="" xmlns:a16="http://schemas.microsoft.com/office/drawing/2014/main" id="{1C4CBE1C-EF3A-4DD6-8C8D-647E40B3E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69" y="339502"/>
            <a:ext cx="7399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把下面的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张牌反扣打乱，从中任意抽一张。</a:t>
            </a:r>
          </a:p>
        </p:txBody>
      </p:sp>
      <p:sp>
        <p:nvSpPr>
          <p:cNvPr id="76" name="Text Box 64">
            <a:extLst>
              <a:ext uri="{FF2B5EF4-FFF2-40B4-BE49-F238E27FC236}">
                <a16:creationId xmlns="" xmlns:a16="http://schemas.microsoft.com/office/drawing/2014/main" id="{B79FD6DB-2384-4B18-9892-0A823EE27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96" y="2923197"/>
            <a:ext cx="8135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抽到红桃的可能性是（     ）抽到其他花色的可能性是（     ）</a:t>
            </a:r>
          </a:p>
        </p:txBody>
      </p:sp>
      <p:sp>
        <p:nvSpPr>
          <p:cNvPr id="77" name="Text Box 65">
            <a:extLst>
              <a:ext uri="{FF2B5EF4-FFF2-40B4-BE49-F238E27FC236}">
                <a16:creationId xmlns="" xmlns:a16="http://schemas.microsoft.com/office/drawing/2014/main" id="{D01B2480-9142-4AB4-80E1-89227ADEB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96" y="3347026"/>
            <a:ext cx="80073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抽到“</a:t>
            </a:r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A”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的可能性是（     ）抽到其它数字的可能性是（     ）</a:t>
            </a:r>
          </a:p>
        </p:txBody>
      </p:sp>
      <p:sp>
        <p:nvSpPr>
          <p:cNvPr id="78" name="Text Box 66">
            <a:extLst>
              <a:ext uri="{FF2B5EF4-FFF2-40B4-BE49-F238E27FC236}">
                <a16:creationId xmlns="" xmlns:a16="http://schemas.microsoft.com/office/drawing/2014/main" id="{464EA89A-4BB3-49F9-967A-9BA4ECF7D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96" y="3809631"/>
            <a:ext cx="8135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抽到“红桃</a:t>
            </a:r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A”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的可能性是（     ）与抽到“</a:t>
            </a:r>
            <a:r>
              <a:rPr lang="en-US" altLang="zh-CN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A”</a:t>
            </a:r>
            <a:r>
              <a:rPr lang="zh-CN" altLang="en-US" sz="2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的可能性（     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 Box 26">
                <a:extLst>
                  <a:ext uri="{FF2B5EF4-FFF2-40B4-BE49-F238E27FC236}">
                    <a16:creationId xmlns="" xmlns:a16="http://schemas.microsoft.com/office/drawing/2014/main" id="{A8E2CC27-5F64-471D-822A-0A2B4C8158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9872" y="2787774"/>
                <a:ext cx="426720" cy="535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79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8E2CC27-5F64-471D-822A-0A2B4C815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9872" y="2787774"/>
                <a:ext cx="426720" cy="53546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 Box 26">
                <a:extLst>
                  <a:ext uri="{FF2B5EF4-FFF2-40B4-BE49-F238E27FC236}">
                    <a16:creationId xmlns="" xmlns:a16="http://schemas.microsoft.com/office/drawing/2014/main" id="{197541AA-C5BB-4E90-B1D4-8FDA6C5B76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57648" y="2859782"/>
                <a:ext cx="426720" cy="535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0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97541AA-C5BB-4E90-B1D4-8FDA6C5B7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57648" y="2859782"/>
                <a:ext cx="426720" cy="53546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 Box 26">
                <a:extLst>
                  <a:ext uri="{FF2B5EF4-FFF2-40B4-BE49-F238E27FC236}">
                    <a16:creationId xmlns="" xmlns:a16="http://schemas.microsoft.com/office/drawing/2014/main" id="{8DFB40AE-12F0-4E37-A80C-EEACFD604D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3888" y="3258944"/>
                <a:ext cx="426720" cy="5369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1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DFB40AE-12F0-4E37-A80C-EEACFD604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888" y="3258944"/>
                <a:ext cx="426720" cy="53694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 Box 26">
                <a:extLst>
                  <a:ext uri="{FF2B5EF4-FFF2-40B4-BE49-F238E27FC236}">
                    <a16:creationId xmlns="" xmlns:a16="http://schemas.microsoft.com/office/drawing/2014/main" id="{251F44FD-4D96-4FFE-B854-13986DD629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29656" y="3366548"/>
                <a:ext cx="426720" cy="5369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2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51F44FD-4D96-4FFE-B854-13986DD62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29656" y="3366548"/>
                <a:ext cx="426720" cy="53694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 Box 26">
                <a:extLst>
                  <a:ext uri="{FF2B5EF4-FFF2-40B4-BE49-F238E27FC236}">
                    <a16:creationId xmlns="" xmlns:a16="http://schemas.microsoft.com/office/drawing/2014/main" id="{9B31D7B7-2871-4717-A039-6ED79E75C6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33070" y="3723878"/>
                <a:ext cx="538930" cy="535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3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B31D7B7-2871-4717-A039-6ED79E75C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3070" y="3723878"/>
                <a:ext cx="538930" cy="535468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 Box 26">
                <a:extLst>
                  <a:ext uri="{FF2B5EF4-FFF2-40B4-BE49-F238E27FC236}">
                    <a16:creationId xmlns="" xmlns:a16="http://schemas.microsoft.com/office/drawing/2014/main" id="{DF3B53F8-82DA-4577-A80B-857B4CEFC3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90549" y="3809631"/>
                <a:ext cx="763351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1800" dirty="0">
                    <a:latin typeface="楷体" pitchFamily="49" charset="-122"/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1800" b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不</m:t>
                    </m:r>
                    <m:r>
                      <a:rPr lang="zh-CN" altLang="en-US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同</m:t>
                    </m:r>
                  </m:oMath>
                </a14:m>
                <a:endParaRPr lang="zh-CN" altLang="en-US" sz="18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4" name="Text Box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F3B53F8-82DA-4577-A80B-857B4CEFC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90549" y="3809631"/>
                <a:ext cx="763351" cy="369332"/>
              </a:xfrm>
              <a:prstGeom prst="rect">
                <a:avLst/>
              </a:prstGeom>
              <a:blipFill rotWithShape="1">
                <a:blip r:embed="rId16"/>
                <a:stretch>
                  <a:fillRect r="-1600" b="-983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5" name="组合 8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6" name="图片 85">
              <a:hlinkClick r:id="rId17" action="ppaction://hlinksldjump"/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7" name="文本框 26">
              <a:hlinkClick r:id="rId1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837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ile0007">
            <a:extLst>
              <a:ext uri="{FF2B5EF4-FFF2-40B4-BE49-F238E27FC236}">
                <a16:creationId xmlns="" xmlns:a16="http://schemas.microsoft.com/office/drawing/2014/main" id="{AEEF99FF-5F08-4335-B03B-3D459341D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2" y="197918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ile0005">
            <a:extLst>
              <a:ext uri="{FF2B5EF4-FFF2-40B4-BE49-F238E27FC236}">
                <a16:creationId xmlns="" xmlns:a16="http://schemas.microsoft.com/office/drawing/2014/main" id="{209267AD-9705-4933-BE4A-30A67ECD7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2" y="99176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ile0008">
            <a:extLst>
              <a:ext uri="{FF2B5EF4-FFF2-40B4-BE49-F238E27FC236}">
                <a16:creationId xmlns="" xmlns:a16="http://schemas.microsoft.com/office/drawing/2014/main" id="{2D7C0691-3F2A-4419-B578-F4F1A410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502" y="197918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File0006">
            <a:extLst>
              <a:ext uri="{FF2B5EF4-FFF2-40B4-BE49-F238E27FC236}">
                <a16:creationId xmlns="" xmlns:a16="http://schemas.microsoft.com/office/drawing/2014/main" id="{83D20652-203B-4740-B29F-C48D75623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502" y="99176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6">
            <a:extLst>
              <a:ext uri="{FF2B5EF4-FFF2-40B4-BE49-F238E27FC236}">
                <a16:creationId xmlns="" xmlns:a16="http://schemas.microsoft.com/office/drawing/2014/main" id="{4E133C51-4D32-4F9E-9CC1-EF9CC71CD809}"/>
              </a:ext>
            </a:extLst>
          </p:cNvPr>
          <p:cNvGrpSpPr>
            <a:grpSpLocks/>
          </p:cNvGrpSpPr>
          <p:nvPr/>
        </p:nvGrpSpPr>
        <p:grpSpPr bwMode="auto">
          <a:xfrm>
            <a:off x="2234902" y="1902987"/>
            <a:ext cx="762000" cy="1023938"/>
            <a:chOff x="1920" y="1632"/>
            <a:chExt cx="480" cy="645"/>
          </a:xfrm>
        </p:grpSpPr>
        <p:sp>
          <p:nvSpPr>
            <p:cNvPr id="13" name="Rectangle 7">
              <a:extLst>
                <a:ext uri="{FF2B5EF4-FFF2-40B4-BE49-F238E27FC236}">
                  <a16:creationId xmlns="" xmlns:a16="http://schemas.microsoft.com/office/drawing/2014/main" id="{288AB88C-0CC9-454D-8EDC-A9C963DF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680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 Box 8">
              <a:extLst>
                <a:ext uri="{FF2B5EF4-FFF2-40B4-BE49-F238E27FC236}">
                  <a16:creationId xmlns="" xmlns:a16="http://schemas.microsoft.com/office/drawing/2014/main" id="{3A7CC708-C49C-442F-95E6-787D2D357A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632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15" name="Text Box 9">
              <a:extLst>
                <a:ext uri="{FF2B5EF4-FFF2-40B4-BE49-F238E27FC236}">
                  <a16:creationId xmlns="" xmlns:a16="http://schemas.microsoft.com/office/drawing/2014/main" id="{DFDF9B6E-E313-43A3-8B75-896D3D197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208" y="2025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17" name="Picture 10" descr="File0007">
              <a:extLst>
                <a:ext uri="{FF2B5EF4-FFF2-40B4-BE49-F238E27FC236}">
                  <a16:creationId xmlns="" xmlns:a16="http://schemas.microsoft.com/office/drawing/2014/main" id="{812F9D6B-4AE1-4455-84D4-A2D9DA4548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64" y="172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" descr="File0007">
              <a:extLst>
                <a:ext uri="{FF2B5EF4-FFF2-40B4-BE49-F238E27FC236}">
                  <a16:creationId xmlns="" xmlns:a16="http://schemas.microsoft.com/office/drawing/2014/main" id="{45562C57-D67D-4522-8F48-7C94C628D3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64" y="196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2">
            <a:extLst>
              <a:ext uri="{FF2B5EF4-FFF2-40B4-BE49-F238E27FC236}">
                <a16:creationId xmlns="" xmlns:a16="http://schemas.microsoft.com/office/drawing/2014/main" id="{359ED48C-C4CE-420D-9F52-6F1B2E5C7280}"/>
              </a:ext>
            </a:extLst>
          </p:cNvPr>
          <p:cNvGrpSpPr>
            <a:grpSpLocks/>
          </p:cNvGrpSpPr>
          <p:nvPr/>
        </p:nvGrpSpPr>
        <p:grpSpPr bwMode="auto">
          <a:xfrm>
            <a:off x="3225502" y="1907748"/>
            <a:ext cx="781050" cy="1019174"/>
            <a:chOff x="1872" y="1056"/>
            <a:chExt cx="492" cy="642"/>
          </a:xfrm>
        </p:grpSpPr>
        <p:grpSp>
          <p:nvGrpSpPr>
            <p:cNvPr id="20" name="Group 13">
              <a:extLst>
                <a:ext uri="{FF2B5EF4-FFF2-40B4-BE49-F238E27FC236}">
                  <a16:creationId xmlns="" xmlns:a16="http://schemas.microsoft.com/office/drawing/2014/main" id="{22B75111-601A-4FDA-A943-E19969246B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1056"/>
              <a:ext cx="492" cy="642"/>
              <a:chOff x="2388" y="1635"/>
              <a:chExt cx="492" cy="642"/>
            </a:xfrm>
          </p:grpSpPr>
          <p:grpSp>
            <p:nvGrpSpPr>
              <p:cNvPr id="23" name="Group 14">
                <a:extLst>
                  <a:ext uri="{FF2B5EF4-FFF2-40B4-BE49-F238E27FC236}">
                    <a16:creationId xmlns="" xmlns:a16="http://schemas.microsoft.com/office/drawing/2014/main" id="{4D4C3CA0-24E7-4A6E-A3E0-5963C8589C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8" y="1680"/>
                <a:ext cx="384" cy="528"/>
                <a:chOff x="2448" y="1680"/>
                <a:chExt cx="384" cy="528"/>
              </a:xfrm>
            </p:grpSpPr>
            <p:sp>
              <p:nvSpPr>
                <p:cNvPr id="26" name="Rectangle 15">
                  <a:extLst>
                    <a:ext uri="{FF2B5EF4-FFF2-40B4-BE49-F238E27FC236}">
                      <a16:creationId xmlns="" xmlns:a16="http://schemas.microsoft.com/office/drawing/2014/main" id="{ACD4F3B4-783F-443C-9AAB-153BA35507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8" y="1680"/>
                  <a:ext cx="384" cy="528"/>
                </a:xfrm>
                <a:prstGeom prst="rect">
                  <a:avLst/>
                </a:prstGeom>
                <a:solidFill>
                  <a:schemeClr val="folHlink">
                    <a:alpha val="19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0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pic>
              <p:nvPicPr>
                <p:cNvPr id="27" name="Picture 16" descr="File0007">
                  <a:extLst>
                    <a:ext uri="{FF2B5EF4-FFF2-40B4-BE49-F238E27FC236}">
                      <a16:creationId xmlns="" xmlns:a16="http://schemas.microsoft.com/office/drawing/2014/main" id="{255943F4-9B66-4039-9E0F-C713E280451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EFEBEA"/>
                    </a:clrFrom>
                    <a:clrTo>
                      <a:srgbClr val="EFEBEA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57" t="16667" r="82353" b="71078"/>
                <a:stretch>
                  <a:fillRect/>
                </a:stretch>
              </p:blipFill>
              <p:spPr bwMode="auto">
                <a:xfrm flipV="1">
                  <a:off x="2544" y="1872"/>
                  <a:ext cx="148" cy="1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4" name="Text Box 17">
                <a:extLst>
                  <a:ext uri="{FF2B5EF4-FFF2-40B4-BE49-F238E27FC236}">
                    <a16:creationId xmlns="" xmlns:a16="http://schemas.microsoft.com/office/drawing/2014/main" id="{AA9DA2B3-745D-4054-9FFB-1986E8299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8" y="163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25" name="Text Box 18">
                <a:extLst>
                  <a:ext uri="{FF2B5EF4-FFF2-40B4-BE49-F238E27FC236}">
                    <a16:creationId xmlns="" xmlns:a16="http://schemas.microsoft.com/office/drawing/2014/main" id="{23B23491-A48E-4CF9-B139-C6F4BBC4C9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2736" y="202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</p:grpSp>
        <p:pic>
          <p:nvPicPr>
            <p:cNvPr id="21" name="Picture 19" descr="File0007">
              <a:extLst>
                <a:ext uri="{FF2B5EF4-FFF2-40B4-BE49-F238E27FC236}">
                  <a16:creationId xmlns="" xmlns:a16="http://schemas.microsoft.com/office/drawing/2014/main" id="{F41BF34A-B31E-4F54-A825-698028539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16" y="1104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0" descr="File0007">
              <a:extLst>
                <a:ext uri="{FF2B5EF4-FFF2-40B4-BE49-F238E27FC236}">
                  <a16:creationId xmlns="" xmlns:a16="http://schemas.microsoft.com/office/drawing/2014/main" id="{2829020D-E009-458F-A8FF-546443479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25" y="1440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1">
            <a:extLst>
              <a:ext uri="{FF2B5EF4-FFF2-40B4-BE49-F238E27FC236}">
                <a16:creationId xmlns="" xmlns:a16="http://schemas.microsoft.com/office/drawing/2014/main" id="{1EBFB01D-B21E-4228-A597-CD4871F11191}"/>
              </a:ext>
            </a:extLst>
          </p:cNvPr>
          <p:cNvGrpSpPr>
            <a:grpSpLocks/>
          </p:cNvGrpSpPr>
          <p:nvPr/>
        </p:nvGrpSpPr>
        <p:grpSpPr bwMode="auto">
          <a:xfrm>
            <a:off x="2234902" y="915567"/>
            <a:ext cx="762000" cy="1023938"/>
            <a:chOff x="3888" y="1584"/>
            <a:chExt cx="480" cy="645"/>
          </a:xfrm>
        </p:grpSpPr>
        <p:sp>
          <p:nvSpPr>
            <p:cNvPr id="29" name="Rectangle 22">
              <a:extLst>
                <a:ext uri="{FF2B5EF4-FFF2-40B4-BE49-F238E27FC236}">
                  <a16:creationId xmlns="" xmlns:a16="http://schemas.microsoft.com/office/drawing/2014/main" id="{E1F9DAF4-B1FC-44DF-89CF-216FB4A8F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63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23">
              <a:extLst>
                <a:ext uri="{FF2B5EF4-FFF2-40B4-BE49-F238E27FC236}">
                  <a16:creationId xmlns="" xmlns:a16="http://schemas.microsoft.com/office/drawing/2014/main" id="{4C810C3E-1877-4590-B137-C58EB1D35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1584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31" name="Text Box 24">
              <a:extLst>
                <a:ext uri="{FF2B5EF4-FFF2-40B4-BE49-F238E27FC236}">
                  <a16:creationId xmlns="" xmlns:a16="http://schemas.microsoft.com/office/drawing/2014/main" id="{80AF6E4E-6366-460C-A116-4CD3A64B1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176" y="197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grpSp>
          <p:nvGrpSpPr>
            <p:cNvPr id="32" name="Group 25">
              <a:extLst>
                <a:ext uri="{FF2B5EF4-FFF2-40B4-BE49-F238E27FC236}">
                  <a16:creationId xmlns="" xmlns:a16="http://schemas.microsoft.com/office/drawing/2014/main" id="{AC025F8B-D7D5-4ACB-81F9-79EF6D8205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10"/>
              <a:ext cx="96" cy="375"/>
              <a:chOff x="4053" y="1689"/>
              <a:chExt cx="149" cy="414"/>
            </a:xfrm>
          </p:grpSpPr>
          <p:pic>
            <p:nvPicPr>
              <p:cNvPr id="34" name="Picture 26" descr="File0005">
                <a:extLst>
                  <a:ext uri="{FF2B5EF4-FFF2-40B4-BE49-F238E27FC236}">
                    <a16:creationId xmlns="" xmlns:a16="http://schemas.microsoft.com/office/drawing/2014/main" id="{43A81A75-F06E-4F8A-A49B-BF93A77FE2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4053" y="168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27" descr="File0005">
                <a:extLst>
                  <a:ext uri="{FF2B5EF4-FFF2-40B4-BE49-F238E27FC236}">
                    <a16:creationId xmlns="" xmlns:a16="http://schemas.microsoft.com/office/drawing/2014/main" id="{A0ABBC41-8F03-4659-B89B-AF88FF52BC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4068" y="195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Group 28">
            <a:extLst>
              <a:ext uri="{FF2B5EF4-FFF2-40B4-BE49-F238E27FC236}">
                <a16:creationId xmlns="" xmlns:a16="http://schemas.microsoft.com/office/drawing/2014/main" id="{C6118B46-7982-4161-AE0B-63AF2AD92BE9}"/>
              </a:ext>
            </a:extLst>
          </p:cNvPr>
          <p:cNvGrpSpPr>
            <a:grpSpLocks/>
          </p:cNvGrpSpPr>
          <p:nvPr/>
        </p:nvGrpSpPr>
        <p:grpSpPr bwMode="auto">
          <a:xfrm>
            <a:off x="3225502" y="915566"/>
            <a:ext cx="766763" cy="1023938"/>
            <a:chOff x="1680" y="240"/>
            <a:chExt cx="483" cy="645"/>
          </a:xfrm>
        </p:grpSpPr>
        <p:sp>
          <p:nvSpPr>
            <p:cNvPr id="37" name="Rectangle 29">
              <a:extLst>
                <a:ext uri="{FF2B5EF4-FFF2-40B4-BE49-F238E27FC236}">
                  <a16:creationId xmlns="" xmlns:a16="http://schemas.microsoft.com/office/drawing/2014/main" id="{AFF9E0D4-BCCC-48E6-A72A-76AC9909E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285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30">
              <a:extLst>
                <a:ext uri="{FF2B5EF4-FFF2-40B4-BE49-F238E27FC236}">
                  <a16:creationId xmlns="" xmlns:a16="http://schemas.microsoft.com/office/drawing/2014/main" id="{FF75F4A6-DFC3-4B1F-BB67-CFD9461665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40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39" name="Text Box 31">
              <a:extLst>
                <a:ext uri="{FF2B5EF4-FFF2-40B4-BE49-F238E27FC236}">
                  <a16:creationId xmlns="" xmlns:a16="http://schemas.microsoft.com/office/drawing/2014/main" id="{41717896-BCB7-40E3-A740-87EEBA6225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019" y="633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grpSp>
          <p:nvGrpSpPr>
            <p:cNvPr id="40" name="Group 32">
              <a:extLst>
                <a:ext uri="{FF2B5EF4-FFF2-40B4-BE49-F238E27FC236}">
                  <a16:creationId xmlns="" xmlns:a16="http://schemas.microsoft.com/office/drawing/2014/main" id="{EC8E8683-1611-48ED-B033-C32B467A8E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8" y="364"/>
              <a:ext cx="110" cy="404"/>
              <a:chOff x="1810" y="2092"/>
              <a:chExt cx="97" cy="404"/>
            </a:xfrm>
          </p:grpSpPr>
          <p:pic>
            <p:nvPicPr>
              <p:cNvPr id="41" name="Picture 33" descr="File0005">
                <a:extLst>
                  <a:ext uri="{FF2B5EF4-FFF2-40B4-BE49-F238E27FC236}">
                    <a16:creationId xmlns="" xmlns:a16="http://schemas.microsoft.com/office/drawing/2014/main" id="{2EFDF44E-444D-48BA-95B3-3D3A840E5F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256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34" descr="File0005">
                <a:extLst>
                  <a:ext uri="{FF2B5EF4-FFF2-40B4-BE49-F238E27FC236}">
                    <a16:creationId xmlns="" xmlns:a16="http://schemas.microsoft.com/office/drawing/2014/main" id="{A1435DAB-63E9-4FD0-BA6B-416D6ECE37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092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35" descr="File0005">
                <a:extLst>
                  <a:ext uri="{FF2B5EF4-FFF2-40B4-BE49-F238E27FC236}">
                    <a16:creationId xmlns="" xmlns:a16="http://schemas.microsoft.com/office/drawing/2014/main" id="{131197BD-641B-4583-B53A-02DB6A3792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1818" y="2400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4" name="Group 36">
            <a:extLst>
              <a:ext uri="{FF2B5EF4-FFF2-40B4-BE49-F238E27FC236}">
                <a16:creationId xmlns="" xmlns:a16="http://schemas.microsoft.com/office/drawing/2014/main" id="{3CA6E01C-1E0F-4761-9472-76217EAD5B15}"/>
              </a:ext>
            </a:extLst>
          </p:cNvPr>
          <p:cNvGrpSpPr>
            <a:grpSpLocks/>
          </p:cNvGrpSpPr>
          <p:nvPr/>
        </p:nvGrpSpPr>
        <p:grpSpPr bwMode="auto">
          <a:xfrm>
            <a:off x="6959302" y="1902988"/>
            <a:ext cx="781050" cy="1019176"/>
            <a:chOff x="3108" y="2547"/>
            <a:chExt cx="492" cy="642"/>
          </a:xfrm>
        </p:grpSpPr>
        <p:sp>
          <p:nvSpPr>
            <p:cNvPr id="45" name="Rectangle 37">
              <a:extLst>
                <a:ext uri="{FF2B5EF4-FFF2-40B4-BE49-F238E27FC236}">
                  <a16:creationId xmlns="" xmlns:a16="http://schemas.microsoft.com/office/drawing/2014/main" id="{47F62EE4-1AB0-4DB1-8E77-F751DB849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59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 Box 38">
              <a:extLst>
                <a:ext uri="{FF2B5EF4-FFF2-40B4-BE49-F238E27FC236}">
                  <a16:creationId xmlns="" xmlns:a16="http://schemas.microsoft.com/office/drawing/2014/main" id="{84A3A3D3-1AB0-4CBE-930D-4674C7AE4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8" y="254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47" name="Text Box 39">
              <a:extLst>
                <a:ext uri="{FF2B5EF4-FFF2-40B4-BE49-F238E27FC236}">
                  <a16:creationId xmlns="" xmlns:a16="http://schemas.microsoft.com/office/drawing/2014/main" id="{EC5B3F4D-F259-46DF-B3E2-3D7AF2EED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3456" y="293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48" name="Picture 40" descr="File0008">
              <a:extLst>
                <a:ext uri="{FF2B5EF4-FFF2-40B4-BE49-F238E27FC236}">
                  <a16:creationId xmlns="" xmlns:a16="http://schemas.microsoft.com/office/drawing/2014/main" id="{2E903898-EB8C-4AC5-92A4-BB825F288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3282" y="262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1" descr="File0008">
              <a:extLst>
                <a:ext uri="{FF2B5EF4-FFF2-40B4-BE49-F238E27FC236}">
                  <a16:creationId xmlns="" xmlns:a16="http://schemas.microsoft.com/office/drawing/2014/main" id="{6EDB7CAF-60D4-42BA-8A5D-B6EC3F7068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2" y="280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2" descr="File0008">
              <a:extLst>
                <a:ext uri="{FF2B5EF4-FFF2-40B4-BE49-F238E27FC236}">
                  <a16:creationId xmlns="" xmlns:a16="http://schemas.microsoft.com/office/drawing/2014/main" id="{B21838F8-EAC8-4730-84C3-AF72D15FA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5" y="2976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43">
            <a:extLst>
              <a:ext uri="{FF2B5EF4-FFF2-40B4-BE49-F238E27FC236}">
                <a16:creationId xmlns="" xmlns:a16="http://schemas.microsoft.com/office/drawing/2014/main" id="{B3E642CB-9B2D-4517-BF59-77CAB337C8CC}"/>
              </a:ext>
            </a:extLst>
          </p:cNvPr>
          <p:cNvGrpSpPr>
            <a:grpSpLocks/>
          </p:cNvGrpSpPr>
          <p:nvPr/>
        </p:nvGrpSpPr>
        <p:grpSpPr bwMode="auto">
          <a:xfrm>
            <a:off x="5968702" y="915568"/>
            <a:ext cx="762000" cy="1023938"/>
            <a:chOff x="1824" y="2640"/>
            <a:chExt cx="480" cy="645"/>
          </a:xfrm>
        </p:grpSpPr>
        <p:sp>
          <p:nvSpPr>
            <p:cNvPr id="52" name="Rectangle 44">
              <a:extLst>
                <a:ext uri="{FF2B5EF4-FFF2-40B4-BE49-F238E27FC236}">
                  <a16:creationId xmlns="" xmlns:a16="http://schemas.microsoft.com/office/drawing/2014/main" id="{74FDCF52-07FD-4613-AD7B-6CFC9D950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688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Text Box 45">
              <a:extLst>
                <a:ext uri="{FF2B5EF4-FFF2-40B4-BE49-F238E27FC236}">
                  <a16:creationId xmlns="" xmlns:a16="http://schemas.microsoft.com/office/drawing/2014/main" id="{B4D21031-0FF7-4ED4-8990-35FE78C23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640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54" name="Text Box 46">
              <a:extLst>
                <a:ext uri="{FF2B5EF4-FFF2-40B4-BE49-F238E27FC236}">
                  <a16:creationId xmlns="" xmlns:a16="http://schemas.microsoft.com/office/drawing/2014/main" id="{BD15F901-A82A-48F6-B736-3CECF9BEA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112" y="3033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55" name="Picture 47" descr="File0006">
              <a:extLst>
                <a:ext uri="{FF2B5EF4-FFF2-40B4-BE49-F238E27FC236}">
                  <a16:creationId xmlns="" xmlns:a16="http://schemas.microsoft.com/office/drawing/2014/main" id="{EED033CA-7C84-4217-8FCD-ED6A8ACA2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25" y="299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8" descr="File0006">
              <a:extLst>
                <a:ext uri="{FF2B5EF4-FFF2-40B4-BE49-F238E27FC236}">
                  <a16:creationId xmlns="" xmlns:a16="http://schemas.microsoft.com/office/drawing/2014/main" id="{8BC30C7A-93CA-4285-85DA-3E6460AC0B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16" y="2736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Group 49">
            <a:extLst>
              <a:ext uri="{FF2B5EF4-FFF2-40B4-BE49-F238E27FC236}">
                <a16:creationId xmlns="" xmlns:a16="http://schemas.microsoft.com/office/drawing/2014/main" id="{BFD90D93-525B-413B-A3EF-EDA79EC8EA83}"/>
              </a:ext>
            </a:extLst>
          </p:cNvPr>
          <p:cNvGrpSpPr>
            <a:grpSpLocks/>
          </p:cNvGrpSpPr>
          <p:nvPr/>
        </p:nvGrpSpPr>
        <p:grpSpPr bwMode="auto">
          <a:xfrm>
            <a:off x="6959302" y="915567"/>
            <a:ext cx="781050" cy="1019176"/>
            <a:chOff x="4212" y="1194"/>
            <a:chExt cx="492" cy="642"/>
          </a:xfrm>
        </p:grpSpPr>
        <p:pic>
          <p:nvPicPr>
            <p:cNvPr id="58" name="Picture 50" descr="File0006">
              <a:extLst>
                <a:ext uri="{FF2B5EF4-FFF2-40B4-BE49-F238E27FC236}">
                  <a16:creationId xmlns="" xmlns:a16="http://schemas.microsoft.com/office/drawing/2014/main" id="{11E8DD3B-6BB9-45AB-B42B-0BA190282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614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Rectangle 51">
              <a:extLst>
                <a:ext uri="{FF2B5EF4-FFF2-40B4-BE49-F238E27FC236}">
                  <a16:creationId xmlns="" xmlns:a16="http://schemas.microsoft.com/office/drawing/2014/main" id="{10B4DC34-DF25-436B-8126-3C2C90FC7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239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Text Box 52">
              <a:extLst>
                <a:ext uri="{FF2B5EF4-FFF2-40B4-BE49-F238E27FC236}">
                  <a16:creationId xmlns="" xmlns:a16="http://schemas.microsoft.com/office/drawing/2014/main" id="{DF791A82-511C-4C55-B6F0-2830112CA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2" y="119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61" name="Text Box 53">
              <a:extLst>
                <a:ext uri="{FF2B5EF4-FFF2-40B4-BE49-F238E27FC236}">
                  <a16:creationId xmlns="" xmlns:a16="http://schemas.microsoft.com/office/drawing/2014/main" id="{EA13AD33-DF84-4827-B16A-2DAB183AD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560" y="158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66" name="Picture 54" descr="File0006">
              <a:extLst>
                <a:ext uri="{FF2B5EF4-FFF2-40B4-BE49-F238E27FC236}">
                  <a16:creationId xmlns="" xmlns:a16="http://schemas.microsoft.com/office/drawing/2014/main" id="{C7BDC895-3A25-4900-9C69-39E7DE46F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452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55" descr="File0006">
              <a:extLst>
                <a:ext uri="{FF2B5EF4-FFF2-40B4-BE49-F238E27FC236}">
                  <a16:creationId xmlns="" xmlns:a16="http://schemas.microsoft.com/office/drawing/2014/main" id="{990AFD0D-645D-4E5C-9843-B58F3FACEB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28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8" name="Group 56">
            <a:extLst>
              <a:ext uri="{FF2B5EF4-FFF2-40B4-BE49-F238E27FC236}">
                <a16:creationId xmlns="" xmlns:a16="http://schemas.microsoft.com/office/drawing/2014/main" id="{E5F9BDBE-F25D-4944-B9AC-0C22C4AAE1DC}"/>
              </a:ext>
            </a:extLst>
          </p:cNvPr>
          <p:cNvGrpSpPr>
            <a:grpSpLocks/>
          </p:cNvGrpSpPr>
          <p:nvPr/>
        </p:nvGrpSpPr>
        <p:grpSpPr bwMode="auto">
          <a:xfrm>
            <a:off x="6006802" y="1902987"/>
            <a:ext cx="762000" cy="1023938"/>
            <a:chOff x="4608" y="1527"/>
            <a:chExt cx="480" cy="645"/>
          </a:xfrm>
        </p:grpSpPr>
        <p:grpSp>
          <p:nvGrpSpPr>
            <p:cNvPr id="69" name="Group 57">
              <a:extLst>
                <a:ext uri="{FF2B5EF4-FFF2-40B4-BE49-F238E27FC236}">
                  <a16:creationId xmlns="" xmlns:a16="http://schemas.microsoft.com/office/drawing/2014/main" id="{3A24F0F3-F3E2-4B9A-97DE-71ABE6653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1527"/>
              <a:ext cx="480" cy="645"/>
              <a:chOff x="4608" y="1527"/>
              <a:chExt cx="480" cy="645"/>
            </a:xfrm>
          </p:grpSpPr>
          <p:sp>
            <p:nvSpPr>
              <p:cNvPr id="72" name="Rectangle 58">
                <a:extLst>
                  <a:ext uri="{FF2B5EF4-FFF2-40B4-BE49-F238E27FC236}">
                    <a16:creationId xmlns="" xmlns:a16="http://schemas.microsoft.com/office/drawing/2014/main" id="{968DB5AA-9527-4EEF-989A-302710FFD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1575"/>
                <a:ext cx="384" cy="528"/>
              </a:xfrm>
              <a:prstGeom prst="rect">
                <a:avLst/>
              </a:prstGeom>
              <a:solidFill>
                <a:schemeClr val="folHlink">
                  <a:alpha val="19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3" name="Text Box 59">
                <a:extLst>
                  <a:ext uri="{FF2B5EF4-FFF2-40B4-BE49-F238E27FC236}">
                    <a16:creationId xmlns="" xmlns:a16="http://schemas.microsoft.com/office/drawing/2014/main" id="{F1DF73CA-D0AE-4DF5-A8BE-2CF248A625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1527"/>
                <a:ext cx="19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74" name="Text Box 60">
                <a:extLst>
                  <a:ext uri="{FF2B5EF4-FFF2-40B4-BE49-F238E27FC236}">
                    <a16:creationId xmlns="" xmlns:a16="http://schemas.microsoft.com/office/drawing/2014/main" id="{C758BCD2-CDC7-4E3C-9D01-608B214406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4896" y="1920"/>
                <a:ext cx="19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pic>
          <p:nvPicPr>
            <p:cNvPr id="70" name="Picture 61" descr="File0008">
              <a:extLst>
                <a:ext uri="{FF2B5EF4-FFF2-40B4-BE49-F238E27FC236}">
                  <a16:creationId xmlns="" xmlns:a16="http://schemas.microsoft.com/office/drawing/2014/main" id="{EFD2D80F-290C-440E-AC68-C961842FBE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4761" y="192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62" descr="File0008">
              <a:extLst>
                <a:ext uri="{FF2B5EF4-FFF2-40B4-BE49-F238E27FC236}">
                  <a16:creationId xmlns="" xmlns:a16="http://schemas.microsoft.com/office/drawing/2014/main" id="{CC0E1D06-0AD5-4303-8ECA-1601AA58F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4761" y="165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5" name="Text Box 63">
            <a:extLst>
              <a:ext uri="{FF2B5EF4-FFF2-40B4-BE49-F238E27FC236}">
                <a16:creationId xmlns="" xmlns:a16="http://schemas.microsoft.com/office/drawing/2014/main" id="{1C4CBE1C-EF3A-4DD6-8C8D-647E40B3E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2656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按要求选</a:t>
            </a:r>
            <a:r>
              <a:rPr lang="zh-CN" altLang="en-US" sz="32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牌。</a:t>
            </a:r>
            <a:endParaRPr lang="zh-CN" altLang="en-US" sz="3200" b="1" dirty="0">
              <a:solidFill>
                <a:srgbClr val="00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 Box 63">
                <a:extLst>
                  <a:ext uri="{FF2B5EF4-FFF2-40B4-BE49-F238E27FC236}">
                    <a16:creationId xmlns="" xmlns:a16="http://schemas.microsoft.com/office/drawing/2014/main" id="{DCC50769-A4F7-4E0B-B9C7-7B2235B3B3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544" y="2931790"/>
                <a:ext cx="8305800" cy="993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①</a:t>
                </a:r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从上面的</a:t>
                </a:r>
                <a:r>
                  <a:rPr lang="en-US" altLang="zh-CN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张扑克牌中选出</a:t>
                </a:r>
                <a:r>
                  <a:rPr lang="en-US" altLang="zh-CN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张，任意抽一张，要使抽到黑桃的可能性是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，可以怎样选牌？</a:t>
                </a:r>
              </a:p>
            </p:txBody>
          </p:sp>
        </mc:Choice>
        <mc:Fallback xmlns="">
          <p:sp>
            <p:nvSpPr>
              <p:cNvPr id="85" name="Text Box 6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CC50769-A4F7-4E0B-B9C7-7B2235B3B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2931790"/>
                <a:ext cx="8305800" cy="993413"/>
              </a:xfrm>
              <a:prstGeom prst="rect">
                <a:avLst/>
              </a:prstGeom>
              <a:blipFill rotWithShape="1">
                <a:blip r:embed="rId11"/>
                <a:stretch>
                  <a:fillRect l="-1175" t="-4908" r="-1101" b="-24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 Box 72">
            <a:extLst>
              <a:ext uri="{FF2B5EF4-FFF2-40B4-BE49-F238E27FC236}">
                <a16:creationId xmlns="" xmlns:a16="http://schemas.microsoft.com/office/drawing/2014/main" id="{64C28A01-5266-468F-95BC-2FFBBC109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8499" y="3867894"/>
            <a:ext cx="41537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张黑桃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张其他的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77" name="图片 76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8" name="文本框 26">
              <a:hlinkClick r:id="rId1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6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0007">
            <a:extLst>
              <a:ext uri="{FF2B5EF4-FFF2-40B4-BE49-F238E27FC236}">
                <a16:creationId xmlns="" xmlns:a16="http://schemas.microsoft.com/office/drawing/2014/main" id="{AEEF99FF-5F08-4335-B03B-3D459341D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2" y="197918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ile0005">
            <a:extLst>
              <a:ext uri="{FF2B5EF4-FFF2-40B4-BE49-F238E27FC236}">
                <a16:creationId xmlns="" xmlns:a16="http://schemas.microsoft.com/office/drawing/2014/main" id="{209267AD-9705-4933-BE4A-30A67ECD7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2" y="99176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ile0008">
            <a:extLst>
              <a:ext uri="{FF2B5EF4-FFF2-40B4-BE49-F238E27FC236}">
                <a16:creationId xmlns="" xmlns:a16="http://schemas.microsoft.com/office/drawing/2014/main" id="{2D7C0691-3F2A-4419-B578-F4F1A4103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502" y="197918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File0006">
            <a:extLst>
              <a:ext uri="{FF2B5EF4-FFF2-40B4-BE49-F238E27FC236}">
                <a16:creationId xmlns="" xmlns:a16="http://schemas.microsoft.com/office/drawing/2014/main" id="{83D20652-203B-4740-B29F-C48D75623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502" y="991766"/>
            <a:ext cx="60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6">
            <a:extLst>
              <a:ext uri="{FF2B5EF4-FFF2-40B4-BE49-F238E27FC236}">
                <a16:creationId xmlns="" xmlns:a16="http://schemas.microsoft.com/office/drawing/2014/main" id="{4E133C51-4D32-4F9E-9CC1-EF9CC71CD809}"/>
              </a:ext>
            </a:extLst>
          </p:cNvPr>
          <p:cNvGrpSpPr>
            <a:grpSpLocks/>
          </p:cNvGrpSpPr>
          <p:nvPr/>
        </p:nvGrpSpPr>
        <p:grpSpPr bwMode="auto">
          <a:xfrm>
            <a:off x="2234902" y="1902987"/>
            <a:ext cx="762000" cy="1023938"/>
            <a:chOff x="1920" y="1632"/>
            <a:chExt cx="480" cy="645"/>
          </a:xfrm>
        </p:grpSpPr>
        <p:sp>
          <p:nvSpPr>
            <p:cNvPr id="7" name="Rectangle 7">
              <a:extLst>
                <a:ext uri="{FF2B5EF4-FFF2-40B4-BE49-F238E27FC236}">
                  <a16:creationId xmlns="" xmlns:a16="http://schemas.microsoft.com/office/drawing/2014/main" id="{288AB88C-0CC9-454D-8EDC-A9C963DF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680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 Box 8">
              <a:extLst>
                <a:ext uri="{FF2B5EF4-FFF2-40B4-BE49-F238E27FC236}">
                  <a16:creationId xmlns="" xmlns:a16="http://schemas.microsoft.com/office/drawing/2014/main" id="{3A7CC708-C49C-442F-95E6-787D2D357A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632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="" xmlns:a16="http://schemas.microsoft.com/office/drawing/2014/main" id="{DFDF9B6E-E313-43A3-8B75-896D3D197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208" y="2025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10" name="Picture 10" descr="File0007">
              <a:extLst>
                <a:ext uri="{FF2B5EF4-FFF2-40B4-BE49-F238E27FC236}">
                  <a16:creationId xmlns="" xmlns:a16="http://schemas.microsoft.com/office/drawing/2014/main" id="{812F9D6B-4AE1-4455-84D4-A2D9DA4548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64" y="172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 descr="File0007">
              <a:extLst>
                <a:ext uri="{FF2B5EF4-FFF2-40B4-BE49-F238E27FC236}">
                  <a16:creationId xmlns="" xmlns:a16="http://schemas.microsoft.com/office/drawing/2014/main" id="{45562C57-D67D-4522-8F48-7C94C628D3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64" y="1968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2">
            <a:extLst>
              <a:ext uri="{FF2B5EF4-FFF2-40B4-BE49-F238E27FC236}">
                <a16:creationId xmlns="" xmlns:a16="http://schemas.microsoft.com/office/drawing/2014/main" id="{359ED48C-C4CE-420D-9F52-6F1B2E5C7280}"/>
              </a:ext>
            </a:extLst>
          </p:cNvPr>
          <p:cNvGrpSpPr>
            <a:grpSpLocks/>
          </p:cNvGrpSpPr>
          <p:nvPr/>
        </p:nvGrpSpPr>
        <p:grpSpPr bwMode="auto">
          <a:xfrm>
            <a:off x="3225502" y="1907748"/>
            <a:ext cx="781050" cy="1019174"/>
            <a:chOff x="1872" y="1056"/>
            <a:chExt cx="492" cy="642"/>
          </a:xfrm>
        </p:grpSpPr>
        <p:grpSp>
          <p:nvGrpSpPr>
            <p:cNvPr id="13" name="Group 13">
              <a:extLst>
                <a:ext uri="{FF2B5EF4-FFF2-40B4-BE49-F238E27FC236}">
                  <a16:creationId xmlns="" xmlns:a16="http://schemas.microsoft.com/office/drawing/2014/main" id="{22B75111-601A-4FDA-A943-E19969246B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1056"/>
              <a:ext cx="492" cy="642"/>
              <a:chOff x="2388" y="1635"/>
              <a:chExt cx="492" cy="642"/>
            </a:xfrm>
          </p:grpSpPr>
          <p:grpSp>
            <p:nvGrpSpPr>
              <p:cNvPr id="16" name="Group 14">
                <a:extLst>
                  <a:ext uri="{FF2B5EF4-FFF2-40B4-BE49-F238E27FC236}">
                    <a16:creationId xmlns="" xmlns:a16="http://schemas.microsoft.com/office/drawing/2014/main" id="{4D4C3CA0-24E7-4A6E-A3E0-5963C8589C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8" y="1680"/>
                <a:ext cx="384" cy="528"/>
                <a:chOff x="2448" y="1680"/>
                <a:chExt cx="384" cy="528"/>
              </a:xfrm>
            </p:grpSpPr>
            <p:sp>
              <p:nvSpPr>
                <p:cNvPr id="19" name="Rectangle 15">
                  <a:extLst>
                    <a:ext uri="{FF2B5EF4-FFF2-40B4-BE49-F238E27FC236}">
                      <a16:creationId xmlns="" xmlns:a16="http://schemas.microsoft.com/office/drawing/2014/main" id="{ACD4F3B4-783F-443C-9AAB-153BA35507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8" y="1680"/>
                  <a:ext cx="384" cy="528"/>
                </a:xfrm>
                <a:prstGeom prst="rect">
                  <a:avLst/>
                </a:prstGeom>
                <a:solidFill>
                  <a:schemeClr val="folHlink">
                    <a:alpha val="19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0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pic>
              <p:nvPicPr>
                <p:cNvPr id="20" name="Picture 16" descr="File0007">
                  <a:extLst>
                    <a:ext uri="{FF2B5EF4-FFF2-40B4-BE49-F238E27FC236}">
                      <a16:creationId xmlns="" xmlns:a16="http://schemas.microsoft.com/office/drawing/2014/main" id="{255943F4-9B66-4039-9E0F-C713E280451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EFEBEA"/>
                    </a:clrFrom>
                    <a:clrTo>
                      <a:srgbClr val="EFEBEA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57" t="16667" r="82353" b="71078"/>
                <a:stretch>
                  <a:fillRect/>
                </a:stretch>
              </p:blipFill>
              <p:spPr bwMode="auto">
                <a:xfrm flipV="1">
                  <a:off x="2544" y="1872"/>
                  <a:ext cx="148" cy="1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7" name="Text Box 17">
                <a:extLst>
                  <a:ext uri="{FF2B5EF4-FFF2-40B4-BE49-F238E27FC236}">
                    <a16:creationId xmlns="" xmlns:a16="http://schemas.microsoft.com/office/drawing/2014/main" id="{AA9DA2B3-745D-4054-9FFB-1986E8299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8" y="163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8" name="Text Box 18">
                <a:extLst>
                  <a:ext uri="{FF2B5EF4-FFF2-40B4-BE49-F238E27FC236}">
                    <a16:creationId xmlns="" xmlns:a16="http://schemas.microsoft.com/office/drawing/2014/main" id="{23B23491-A48E-4CF9-B139-C6F4BBC4C9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2736" y="2025"/>
                <a:ext cx="144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</p:grpSp>
        <p:pic>
          <p:nvPicPr>
            <p:cNvPr id="14" name="Picture 19" descr="File0007">
              <a:extLst>
                <a:ext uri="{FF2B5EF4-FFF2-40B4-BE49-F238E27FC236}">
                  <a16:creationId xmlns="" xmlns:a16="http://schemas.microsoft.com/office/drawing/2014/main" id="{F41BF34A-B31E-4F54-A825-698028539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>
              <a:off x="2016" y="1104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0" descr="File0007">
              <a:extLst>
                <a:ext uri="{FF2B5EF4-FFF2-40B4-BE49-F238E27FC236}">
                  <a16:creationId xmlns="" xmlns:a16="http://schemas.microsoft.com/office/drawing/2014/main" id="{2829020D-E009-458F-A8FF-546443479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FEBEA"/>
                </a:clrFrom>
                <a:clrTo>
                  <a:srgbClr val="EFEB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16667" r="82353" b="71078"/>
            <a:stretch>
              <a:fillRect/>
            </a:stretch>
          </p:blipFill>
          <p:spPr bwMode="auto">
            <a:xfrm flipV="1">
              <a:off x="2025" y="1440"/>
              <a:ext cx="148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1">
            <a:extLst>
              <a:ext uri="{FF2B5EF4-FFF2-40B4-BE49-F238E27FC236}">
                <a16:creationId xmlns="" xmlns:a16="http://schemas.microsoft.com/office/drawing/2014/main" id="{1EBFB01D-B21E-4228-A597-CD4871F11191}"/>
              </a:ext>
            </a:extLst>
          </p:cNvPr>
          <p:cNvGrpSpPr>
            <a:grpSpLocks/>
          </p:cNvGrpSpPr>
          <p:nvPr/>
        </p:nvGrpSpPr>
        <p:grpSpPr bwMode="auto">
          <a:xfrm>
            <a:off x="2234902" y="915567"/>
            <a:ext cx="762000" cy="1023938"/>
            <a:chOff x="3888" y="1584"/>
            <a:chExt cx="480" cy="645"/>
          </a:xfrm>
        </p:grpSpPr>
        <p:sp>
          <p:nvSpPr>
            <p:cNvPr id="22" name="Rectangle 22">
              <a:extLst>
                <a:ext uri="{FF2B5EF4-FFF2-40B4-BE49-F238E27FC236}">
                  <a16:creationId xmlns="" xmlns:a16="http://schemas.microsoft.com/office/drawing/2014/main" id="{E1F9DAF4-B1FC-44DF-89CF-216FB4A8F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63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 Box 23">
              <a:extLst>
                <a:ext uri="{FF2B5EF4-FFF2-40B4-BE49-F238E27FC236}">
                  <a16:creationId xmlns="" xmlns:a16="http://schemas.microsoft.com/office/drawing/2014/main" id="{4C810C3E-1877-4590-B137-C58EB1D35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1584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24" name="Text Box 24">
              <a:extLst>
                <a:ext uri="{FF2B5EF4-FFF2-40B4-BE49-F238E27FC236}">
                  <a16:creationId xmlns="" xmlns:a16="http://schemas.microsoft.com/office/drawing/2014/main" id="{80AF6E4E-6366-460C-A116-4CD3A64B1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176" y="197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grpSp>
          <p:nvGrpSpPr>
            <p:cNvPr id="25" name="Group 25">
              <a:extLst>
                <a:ext uri="{FF2B5EF4-FFF2-40B4-BE49-F238E27FC236}">
                  <a16:creationId xmlns="" xmlns:a16="http://schemas.microsoft.com/office/drawing/2014/main" id="{AC025F8B-D7D5-4ACB-81F9-79EF6D8205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10"/>
              <a:ext cx="96" cy="375"/>
              <a:chOff x="4053" y="1689"/>
              <a:chExt cx="149" cy="414"/>
            </a:xfrm>
          </p:grpSpPr>
          <p:pic>
            <p:nvPicPr>
              <p:cNvPr id="26" name="Picture 26" descr="File0005">
                <a:extLst>
                  <a:ext uri="{FF2B5EF4-FFF2-40B4-BE49-F238E27FC236}">
                    <a16:creationId xmlns="" xmlns:a16="http://schemas.microsoft.com/office/drawing/2014/main" id="{43A81A75-F06E-4F8A-A49B-BF93A77FE2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4053" y="168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7" descr="File0005">
                <a:extLst>
                  <a:ext uri="{FF2B5EF4-FFF2-40B4-BE49-F238E27FC236}">
                    <a16:creationId xmlns="" xmlns:a16="http://schemas.microsoft.com/office/drawing/2014/main" id="{A0ABBC41-8F03-4659-B89B-AF88FF52BC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4068" y="1959"/>
                <a:ext cx="134" cy="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8" name="Group 28">
            <a:extLst>
              <a:ext uri="{FF2B5EF4-FFF2-40B4-BE49-F238E27FC236}">
                <a16:creationId xmlns="" xmlns:a16="http://schemas.microsoft.com/office/drawing/2014/main" id="{C6118B46-7982-4161-AE0B-63AF2AD92BE9}"/>
              </a:ext>
            </a:extLst>
          </p:cNvPr>
          <p:cNvGrpSpPr>
            <a:grpSpLocks/>
          </p:cNvGrpSpPr>
          <p:nvPr/>
        </p:nvGrpSpPr>
        <p:grpSpPr bwMode="auto">
          <a:xfrm>
            <a:off x="3225502" y="915566"/>
            <a:ext cx="766763" cy="1023938"/>
            <a:chOff x="1680" y="240"/>
            <a:chExt cx="483" cy="645"/>
          </a:xfrm>
        </p:grpSpPr>
        <p:sp>
          <p:nvSpPr>
            <p:cNvPr id="29" name="Rectangle 29">
              <a:extLst>
                <a:ext uri="{FF2B5EF4-FFF2-40B4-BE49-F238E27FC236}">
                  <a16:creationId xmlns="" xmlns:a16="http://schemas.microsoft.com/office/drawing/2014/main" id="{AFF9E0D4-BCCC-48E6-A72A-76AC9909E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285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30">
              <a:extLst>
                <a:ext uri="{FF2B5EF4-FFF2-40B4-BE49-F238E27FC236}">
                  <a16:creationId xmlns="" xmlns:a16="http://schemas.microsoft.com/office/drawing/2014/main" id="{FF75F4A6-DFC3-4B1F-BB67-CFD9461665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40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31" name="Text Box 31">
              <a:extLst>
                <a:ext uri="{FF2B5EF4-FFF2-40B4-BE49-F238E27FC236}">
                  <a16:creationId xmlns="" xmlns:a16="http://schemas.microsoft.com/office/drawing/2014/main" id="{41717896-BCB7-40E3-A740-87EEBA6225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019" y="633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grpSp>
          <p:nvGrpSpPr>
            <p:cNvPr id="32" name="Group 32">
              <a:extLst>
                <a:ext uri="{FF2B5EF4-FFF2-40B4-BE49-F238E27FC236}">
                  <a16:creationId xmlns="" xmlns:a16="http://schemas.microsoft.com/office/drawing/2014/main" id="{EC8E8683-1611-48ED-B033-C32B467A8E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8" y="364"/>
              <a:ext cx="110" cy="404"/>
              <a:chOff x="1810" y="2092"/>
              <a:chExt cx="97" cy="404"/>
            </a:xfrm>
          </p:grpSpPr>
          <p:pic>
            <p:nvPicPr>
              <p:cNvPr id="33" name="Picture 33" descr="File0005">
                <a:extLst>
                  <a:ext uri="{FF2B5EF4-FFF2-40B4-BE49-F238E27FC236}">
                    <a16:creationId xmlns="" xmlns:a16="http://schemas.microsoft.com/office/drawing/2014/main" id="{2EFDF44E-444D-48BA-95B3-3D3A840E5F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256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34" descr="File0005">
                <a:extLst>
                  <a:ext uri="{FF2B5EF4-FFF2-40B4-BE49-F238E27FC236}">
                    <a16:creationId xmlns="" xmlns:a16="http://schemas.microsoft.com/office/drawing/2014/main" id="{A1435DAB-63E9-4FD0-BA6B-416D6ECE37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flipH="1">
                <a:off x="1810" y="2092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35" descr="File0005">
                <a:extLst>
                  <a:ext uri="{FF2B5EF4-FFF2-40B4-BE49-F238E27FC236}">
                    <a16:creationId xmlns="" xmlns:a16="http://schemas.microsoft.com/office/drawing/2014/main" id="{131197BD-641B-4583-B53A-02DB6A3792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E7E1E5"/>
                  </a:clrFrom>
                  <a:clrTo>
                    <a:srgbClr val="E7E1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92" t="40196" r="40224" b="42647"/>
              <a:stretch>
                <a:fillRect/>
              </a:stretch>
            </p:blipFill>
            <p:spPr bwMode="auto">
              <a:xfrm rot="10800000" flipH="1">
                <a:off x="1818" y="2400"/>
                <a:ext cx="89" cy="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Group 36">
            <a:extLst>
              <a:ext uri="{FF2B5EF4-FFF2-40B4-BE49-F238E27FC236}">
                <a16:creationId xmlns="" xmlns:a16="http://schemas.microsoft.com/office/drawing/2014/main" id="{3CA6E01C-1E0F-4761-9472-76217EAD5B15}"/>
              </a:ext>
            </a:extLst>
          </p:cNvPr>
          <p:cNvGrpSpPr>
            <a:grpSpLocks/>
          </p:cNvGrpSpPr>
          <p:nvPr/>
        </p:nvGrpSpPr>
        <p:grpSpPr bwMode="auto">
          <a:xfrm>
            <a:off x="6959302" y="1902988"/>
            <a:ext cx="781050" cy="1019176"/>
            <a:chOff x="3108" y="2547"/>
            <a:chExt cx="492" cy="642"/>
          </a:xfrm>
        </p:grpSpPr>
        <p:sp>
          <p:nvSpPr>
            <p:cNvPr id="37" name="Rectangle 37">
              <a:extLst>
                <a:ext uri="{FF2B5EF4-FFF2-40B4-BE49-F238E27FC236}">
                  <a16:creationId xmlns="" xmlns:a16="http://schemas.microsoft.com/office/drawing/2014/main" id="{47F62EE4-1AB0-4DB1-8E77-F751DB849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592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38">
              <a:extLst>
                <a:ext uri="{FF2B5EF4-FFF2-40B4-BE49-F238E27FC236}">
                  <a16:creationId xmlns="" xmlns:a16="http://schemas.microsoft.com/office/drawing/2014/main" id="{84A3A3D3-1AB0-4CBE-930D-4674C7AE4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8" y="254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39" name="Text Box 39">
              <a:extLst>
                <a:ext uri="{FF2B5EF4-FFF2-40B4-BE49-F238E27FC236}">
                  <a16:creationId xmlns="" xmlns:a16="http://schemas.microsoft.com/office/drawing/2014/main" id="{EC5B3F4D-F259-46DF-B3E2-3D7AF2EED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3456" y="2937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00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40" name="Picture 40" descr="File0008">
              <a:extLst>
                <a:ext uri="{FF2B5EF4-FFF2-40B4-BE49-F238E27FC236}">
                  <a16:creationId xmlns="" xmlns:a16="http://schemas.microsoft.com/office/drawing/2014/main" id="{2E903898-EB8C-4AC5-92A4-BB825F288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3282" y="262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1" descr="File0008">
              <a:extLst>
                <a:ext uri="{FF2B5EF4-FFF2-40B4-BE49-F238E27FC236}">
                  <a16:creationId xmlns="" xmlns:a16="http://schemas.microsoft.com/office/drawing/2014/main" id="{6EDB7CAF-60D4-42BA-8A5D-B6EC3F7068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2" y="2802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2" descr="File0008">
              <a:extLst>
                <a:ext uri="{FF2B5EF4-FFF2-40B4-BE49-F238E27FC236}">
                  <a16:creationId xmlns="" xmlns:a16="http://schemas.microsoft.com/office/drawing/2014/main" id="{B21838F8-EAC8-4730-84C3-AF72D15FA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3285" y="2976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Group 43">
            <a:extLst>
              <a:ext uri="{FF2B5EF4-FFF2-40B4-BE49-F238E27FC236}">
                <a16:creationId xmlns="" xmlns:a16="http://schemas.microsoft.com/office/drawing/2014/main" id="{B3E642CB-9B2D-4517-BF59-77CAB337C8CC}"/>
              </a:ext>
            </a:extLst>
          </p:cNvPr>
          <p:cNvGrpSpPr>
            <a:grpSpLocks/>
          </p:cNvGrpSpPr>
          <p:nvPr/>
        </p:nvGrpSpPr>
        <p:grpSpPr bwMode="auto">
          <a:xfrm>
            <a:off x="5968702" y="915568"/>
            <a:ext cx="762000" cy="1023938"/>
            <a:chOff x="1824" y="2640"/>
            <a:chExt cx="480" cy="645"/>
          </a:xfrm>
        </p:grpSpPr>
        <p:sp>
          <p:nvSpPr>
            <p:cNvPr id="44" name="Rectangle 44">
              <a:extLst>
                <a:ext uri="{FF2B5EF4-FFF2-40B4-BE49-F238E27FC236}">
                  <a16:creationId xmlns="" xmlns:a16="http://schemas.microsoft.com/office/drawing/2014/main" id="{74FDCF52-07FD-4613-AD7B-6CFC9D950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688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Text Box 45">
              <a:extLst>
                <a:ext uri="{FF2B5EF4-FFF2-40B4-BE49-F238E27FC236}">
                  <a16:creationId xmlns="" xmlns:a16="http://schemas.microsoft.com/office/drawing/2014/main" id="{B4D21031-0FF7-4ED4-8990-35FE78C23F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640"/>
              <a:ext cx="19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46" name="Text Box 46">
              <a:extLst>
                <a:ext uri="{FF2B5EF4-FFF2-40B4-BE49-F238E27FC236}">
                  <a16:creationId xmlns="" xmlns:a16="http://schemas.microsoft.com/office/drawing/2014/main" id="{BD15F901-A82A-48F6-B736-3CECF9BEA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2112" y="3033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pic>
          <p:nvPicPr>
            <p:cNvPr id="47" name="Picture 47" descr="File0006">
              <a:extLst>
                <a:ext uri="{FF2B5EF4-FFF2-40B4-BE49-F238E27FC236}">
                  <a16:creationId xmlns="" xmlns:a16="http://schemas.microsoft.com/office/drawing/2014/main" id="{EED033CA-7C84-4217-8FCD-ED6A8ACA2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25" y="299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8" descr="File0006">
              <a:extLst>
                <a:ext uri="{FF2B5EF4-FFF2-40B4-BE49-F238E27FC236}">
                  <a16:creationId xmlns="" xmlns:a16="http://schemas.microsoft.com/office/drawing/2014/main" id="{8BC30C7A-93CA-4285-85DA-3E6460AC0B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2016" y="2736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9">
            <a:extLst>
              <a:ext uri="{FF2B5EF4-FFF2-40B4-BE49-F238E27FC236}">
                <a16:creationId xmlns="" xmlns:a16="http://schemas.microsoft.com/office/drawing/2014/main" id="{BFD90D93-525B-413B-A3EF-EDA79EC8EA83}"/>
              </a:ext>
            </a:extLst>
          </p:cNvPr>
          <p:cNvGrpSpPr>
            <a:grpSpLocks/>
          </p:cNvGrpSpPr>
          <p:nvPr/>
        </p:nvGrpSpPr>
        <p:grpSpPr bwMode="auto">
          <a:xfrm>
            <a:off x="6959302" y="915567"/>
            <a:ext cx="781050" cy="1019176"/>
            <a:chOff x="4212" y="1194"/>
            <a:chExt cx="492" cy="642"/>
          </a:xfrm>
        </p:grpSpPr>
        <p:pic>
          <p:nvPicPr>
            <p:cNvPr id="50" name="Picture 50" descr="File0006">
              <a:extLst>
                <a:ext uri="{FF2B5EF4-FFF2-40B4-BE49-F238E27FC236}">
                  <a16:creationId xmlns="" xmlns:a16="http://schemas.microsoft.com/office/drawing/2014/main" id="{11E8DD3B-6BB9-45AB-B42B-0BA190282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614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51">
              <a:extLst>
                <a:ext uri="{FF2B5EF4-FFF2-40B4-BE49-F238E27FC236}">
                  <a16:creationId xmlns="" xmlns:a16="http://schemas.microsoft.com/office/drawing/2014/main" id="{10B4DC34-DF25-436B-8126-3C2C90FC7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239"/>
              <a:ext cx="384" cy="528"/>
            </a:xfrm>
            <a:prstGeom prst="rect">
              <a:avLst/>
            </a:prstGeom>
            <a:solidFill>
              <a:schemeClr val="folHlink">
                <a:alpha val="19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Text Box 52">
              <a:extLst>
                <a:ext uri="{FF2B5EF4-FFF2-40B4-BE49-F238E27FC236}">
                  <a16:creationId xmlns="" xmlns:a16="http://schemas.microsoft.com/office/drawing/2014/main" id="{DF791A82-511C-4C55-B6F0-2830112CA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2" y="119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53" name="Text Box 53">
              <a:extLst>
                <a:ext uri="{FF2B5EF4-FFF2-40B4-BE49-F238E27FC236}">
                  <a16:creationId xmlns="" xmlns:a16="http://schemas.microsoft.com/office/drawing/2014/main" id="{EA13AD33-DF84-4827-B16A-2DAB183AD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4560" y="1584"/>
              <a:ext cx="14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pic>
          <p:nvPicPr>
            <p:cNvPr id="54" name="Picture 54" descr="File0006">
              <a:extLst>
                <a:ext uri="{FF2B5EF4-FFF2-40B4-BE49-F238E27FC236}">
                  <a16:creationId xmlns="" xmlns:a16="http://schemas.microsoft.com/office/drawing/2014/main" id="{C7BDC895-3A25-4900-9C69-39E7DE46F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452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55" descr="File0006">
              <a:extLst>
                <a:ext uri="{FF2B5EF4-FFF2-40B4-BE49-F238E27FC236}">
                  <a16:creationId xmlns="" xmlns:a16="http://schemas.microsoft.com/office/drawing/2014/main" id="{990AFD0D-645D-4E5C-9843-B58F3FACEB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ECE7E4"/>
                </a:clrFrom>
                <a:clrTo>
                  <a:srgbClr val="ECE7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9" t="39706" r="38121" b="42647"/>
            <a:stretch>
              <a:fillRect/>
            </a:stretch>
          </p:blipFill>
          <p:spPr bwMode="auto">
            <a:xfrm>
              <a:off x="4416" y="1287"/>
              <a:ext cx="108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" name="Group 56">
            <a:extLst>
              <a:ext uri="{FF2B5EF4-FFF2-40B4-BE49-F238E27FC236}">
                <a16:creationId xmlns="" xmlns:a16="http://schemas.microsoft.com/office/drawing/2014/main" id="{E5F9BDBE-F25D-4944-B9AC-0C22C4AAE1DC}"/>
              </a:ext>
            </a:extLst>
          </p:cNvPr>
          <p:cNvGrpSpPr>
            <a:grpSpLocks/>
          </p:cNvGrpSpPr>
          <p:nvPr/>
        </p:nvGrpSpPr>
        <p:grpSpPr bwMode="auto">
          <a:xfrm>
            <a:off x="6006802" y="1902987"/>
            <a:ext cx="762000" cy="1023938"/>
            <a:chOff x="4608" y="1527"/>
            <a:chExt cx="480" cy="645"/>
          </a:xfrm>
        </p:grpSpPr>
        <p:grpSp>
          <p:nvGrpSpPr>
            <p:cNvPr id="57" name="Group 57">
              <a:extLst>
                <a:ext uri="{FF2B5EF4-FFF2-40B4-BE49-F238E27FC236}">
                  <a16:creationId xmlns="" xmlns:a16="http://schemas.microsoft.com/office/drawing/2014/main" id="{3A24F0F3-F3E2-4B9A-97DE-71ABE66535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1527"/>
              <a:ext cx="480" cy="645"/>
              <a:chOff x="4608" y="1527"/>
              <a:chExt cx="480" cy="645"/>
            </a:xfrm>
          </p:grpSpPr>
          <p:sp>
            <p:nvSpPr>
              <p:cNvPr id="60" name="Rectangle 58">
                <a:extLst>
                  <a:ext uri="{FF2B5EF4-FFF2-40B4-BE49-F238E27FC236}">
                    <a16:creationId xmlns="" xmlns:a16="http://schemas.microsoft.com/office/drawing/2014/main" id="{968DB5AA-9527-4EEF-989A-302710FFD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1575"/>
                <a:ext cx="384" cy="528"/>
              </a:xfrm>
              <a:prstGeom prst="rect">
                <a:avLst/>
              </a:prstGeom>
              <a:solidFill>
                <a:schemeClr val="folHlink">
                  <a:alpha val="19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1" name="Text Box 59">
                <a:extLst>
                  <a:ext uri="{FF2B5EF4-FFF2-40B4-BE49-F238E27FC236}">
                    <a16:creationId xmlns="" xmlns:a16="http://schemas.microsoft.com/office/drawing/2014/main" id="{F1DF73CA-D0AE-4DF5-A8BE-2CF248A625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1527"/>
                <a:ext cx="198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62" name="Text Box 60">
                <a:extLst>
                  <a:ext uri="{FF2B5EF4-FFF2-40B4-BE49-F238E27FC236}">
                    <a16:creationId xmlns="" xmlns:a16="http://schemas.microsoft.com/office/drawing/2014/main" id="{C758BCD2-CDC7-4E3C-9D01-608B214406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V="1">
                <a:off x="4896" y="1920"/>
                <a:ext cx="19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000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</p:txBody>
          </p:sp>
        </p:grpSp>
        <p:pic>
          <p:nvPicPr>
            <p:cNvPr id="58" name="Picture 61" descr="File0008">
              <a:extLst>
                <a:ext uri="{FF2B5EF4-FFF2-40B4-BE49-F238E27FC236}">
                  <a16:creationId xmlns="" xmlns:a16="http://schemas.microsoft.com/office/drawing/2014/main" id="{EFD2D80F-290C-440E-AC68-C961842FBE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>
              <a:off x="4761" y="192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62" descr="File0008">
              <a:extLst>
                <a:ext uri="{FF2B5EF4-FFF2-40B4-BE49-F238E27FC236}">
                  <a16:creationId xmlns="" xmlns:a16="http://schemas.microsoft.com/office/drawing/2014/main" id="{CC0E1D06-0AD5-4303-8ECA-1601AA58F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7E1E1"/>
                </a:clrFrom>
                <a:clrTo>
                  <a:srgbClr val="E7E1E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40021" r="39484" b="42647"/>
            <a:stretch>
              <a:fillRect/>
            </a:stretch>
          </p:blipFill>
          <p:spPr bwMode="auto">
            <a:xfrm flipV="1">
              <a:off x="4761" y="1650"/>
              <a:ext cx="125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3" name="Text Box 63">
            <a:extLst>
              <a:ext uri="{FF2B5EF4-FFF2-40B4-BE49-F238E27FC236}">
                <a16:creationId xmlns="" xmlns:a16="http://schemas.microsoft.com/office/drawing/2014/main" id="{1C4CBE1C-EF3A-4DD6-8C8D-647E40B3E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2656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按要求选</a:t>
            </a:r>
            <a:r>
              <a:rPr lang="zh-CN" altLang="en-US" sz="3200" b="1" dirty="0" smtClean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牌。</a:t>
            </a:r>
            <a:endParaRPr lang="zh-CN" altLang="en-US" sz="3200" b="1" dirty="0">
              <a:solidFill>
                <a:srgbClr val="00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 Box 67">
                <a:extLst>
                  <a:ext uri="{FF2B5EF4-FFF2-40B4-BE49-F238E27FC236}">
                    <a16:creationId xmlns="" xmlns:a16="http://schemas.microsoft.com/office/drawing/2014/main" id="{FBE0974D-8320-4779-829D-F4F01F382D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9552" y="3003798"/>
                <a:ext cx="8080375" cy="993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②</a:t>
                </a:r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从这些扑克牌中选出</a:t>
                </a:r>
                <a:r>
                  <a:rPr lang="en-US" altLang="zh-CN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张，任意抽一张，要使抽到梅花和方块的可能性都是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0033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，可以怎样选牌？</a:t>
                </a:r>
              </a:p>
            </p:txBody>
          </p:sp>
        </mc:Choice>
        <mc:Fallback xmlns="">
          <p:sp>
            <p:nvSpPr>
              <p:cNvPr id="64" name="Text Box 6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BE0974D-8320-4779-829D-F4F01F382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3003798"/>
                <a:ext cx="8080375" cy="993413"/>
              </a:xfrm>
              <a:prstGeom prst="rect">
                <a:avLst/>
              </a:prstGeom>
              <a:blipFill rotWithShape="1">
                <a:blip r:embed="rId11"/>
                <a:stretch>
                  <a:fillRect l="-1208" t="-4908" r="-151" b="-24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 Box 73">
            <a:extLst>
              <a:ext uri="{FF2B5EF4-FFF2-40B4-BE49-F238E27FC236}">
                <a16:creationId xmlns="" xmlns:a16="http://schemas.microsoft.com/office/drawing/2014/main" id="{31556566-3A1F-4236-A1CC-E7150E224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3910285"/>
            <a:ext cx="36118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梅花、方块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7" name="图片 66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8" name="文本框 26">
              <a:hlinkClick r:id="rId1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191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827876"/>
            <a:ext cx="792088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小红和小芹做转盘游戏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如果停在黄色的区域算小红赢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停在红色的区域算小芹赢。下面的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转盘是公平的。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圆形B67.EPS" descr="id:2147510050;FounderCES">
            <a:extLst>
              <a:ext uri="{FF2B5EF4-FFF2-40B4-BE49-F238E27FC236}">
                <a16:creationId xmlns="" xmlns:a16="http://schemas.microsoft.com/office/drawing/2014/main" id="{7BFEE29C-7254-41E4-8516-473D6D0A2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66" y="2359650"/>
            <a:ext cx="6675202" cy="158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E88B94A5-B60F-4FBA-874F-F32877962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154" y="24302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0AFA207-A42F-4E85-B6B6-96F9DA9378B8}"/>
              </a:ext>
            </a:extLst>
          </p:cNvPr>
          <p:cNvSpPr txBox="1"/>
          <p:nvPr/>
        </p:nvSpPr>
        <p:spPr>
          <a:xfrm>
            <a:off x="7481732" y="1256442"/>
            <a:ext cx="402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33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871" y="321499"/>
            <a:ext cx="85781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有两个相同的小正方体，它们的六个面上都分别写着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1-6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各数。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="" xmlns:a16="http://schemas.microsoft.com/office/drawing/2014/main" id="{5D460CCF-8234-411D-A17C-0D004C7D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275606"/>
            <a:ext cx="79208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）抛掷一个小正方体，朝上的数有几种可能？</a:t>
            </a:r>
          </a:p>
        </p:txBody>
      </p:sp>
      <p:sp>
        <p:nvSpPr>
          <p:cNvPr id="13" name="TextBox 56">
            <a:extLst>
              <a:ext uri="{FF2B5EF4-FFF2-40B4-BE49-F238E27FC236}">
                <a16:creationId xmlns="" xmlns:a16="http://schemas.microsoft.com/office/drawing/2014/main" id="{487EAAF6-2F96-4B23-B5D2-1B4E7CA0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8834" y="1923678"/>
            <a:ext cx="637413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抛掷一个小正方体，朝上的数可能是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4" name="图片 5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27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871" y="321499"/>
            <a:ext cx="85781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有两个相同的小正方体，它们的六个面上都分别写着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1-6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各数。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8112E1F5-04BA-4C1E-B801-797325CA4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164689"/>
            <a:ext cx="82089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）同时抛掷两个小正方体，朝上的两个数的和最小是多少，最大是多少？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D369E623-07E2-4B58-9848-7438E43C11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313571"/>
              </p:ext>
            </p:extLst>
          </p:nvPr>
        </p:nvGraphicFramePr>
        <p:xfrm>
          <a:off x="2352755" y="2096893"/>
          <a:ext cx="4136426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0918">
                  <a:extLst>
                    <a:ext uri="{9D8B030D-6E8A-4147-A177-3AD203B41FA5}">
                      <a16:colId xmlns="" xmlns:a16="http://schemas.microsoft.com/office/drawing/2014/main" val="617149447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4183003845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2748796765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788513898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2421294287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1306980152"/>
                    </a:ext>
                  </a:extLst>
                </a:gridCol>
                <a:gridCol w="590918">
                  <a:extLst>
                    <a:ext uri="{9D8B030D-6E8A-4147-A177-3AD203B41FA5}">
                      <a16:colId xmlns="" xmlns:a16="http://schemas.microsoft.com/office/drawing/2014/main" val="1150298069"/>
                    </a:ext>
                  </a:extLst>
                </a:gridCol>
              </a:tblGrid>
              <a:tr h="328821"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20336411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84883906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3391352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98852156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46776141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3380737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03517122"/>
                  </a:ext>
                </a:extLst>
              </a:tr>
            </a:tbl>
          </a:graphicData>
        </a:graphic>
      </p:graphicFrame>
      <p:sp>
        <p:nvSpPr>
          <p:cNvPr id="7" name="文本框 14">
            <a:extLst>
              <a:ext uri="{FF2B5EF4-FFF2-40B4-BE49-F238E27FC236}">
                <a16:creationId xmlns="" xmlns:a16="http://schemas.microsoft.com/office/drawing/2014/main" id="{D22A39C2-0E0E-4176-9B32-5FD3391BEED4}"/>
              </a:ext>
            </a:extLst>
          </p:cNvPr>
          <p:cNvSpPr txBox="1"/>
          <p:nvPr/>
        </p:nvSpPr>
        <p:spPr>
          <a:xfrm>
            <a:off x="3084128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6">
            <a:extLst>
              <a:ext uri="{FF2B5EF4-FFF2-40B4-BE49-F238E27FC236}">
                <a16:creationId xmlns="" xmlns:a16="http://schemas.microsoft.com/office/drawing/2014/main" id="{7D5E9E30-AB4C-4656-8FBA-C176DEB02706}"/>
              </a:ext>
            </a:extLst>
          </p:cNvPr>
          <p:cNvSpPr txBox="1"/>
          <p:nvPr/>
        </p:nvSpPr>
        <p:spPr>
          <a:xfrm>
            <a:off x="3084128" y="357367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7">
            <a:extLst>
              <a:ext uri="{FF2B5EF4-FFF2-40B4-BE49-F238E27FC236}">
                <a16:creationId xmlns="" xmlns:a16="http://schemas.microsoft.com/office/drawing/2014/main" id="{3209CBB7-39B1-420C-910D-936F1083B1C5}"/>
              </a:ext>
            </a:extLst>
          </p:cNvPr>
          <p:cNvSpPr txBox="1"/>
          <p:nvPr/>
        </p:nvSpPr>
        <p:spPr>
          <a:xfrm>
            <a:off x="3084128" y="3918820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18">
            <a:extLst>
              <a:ext uri="{FF2B5EF4-FFF2-40B4-BE49-F238E27FC236}">
                <a16:creationId xmlns="" xmlns:a16="http://schemas.microsoft.com/office/drawing/2014/main" id="{E468133A-F9C7-4436-A1E9-E6FC33F45912}"/>
              </a:ext>
            </a:extLst>
          </p:cNvPr>
          <p:cNvSpPr txBox="1"/>
          <p:nvPr/>
        </p:nvSpPr>
        <p:spPr>
          <a:xfrm>
            <a:off x="3084128" y="428630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9">
            <a:extLst>
              <a:ext uri="{FF2B5EF4-FFF2-40B4-BE49-F238E27FC236}">
                <a16:creationId xmlns="" xmlns:a16="http://schemas.microsoft.com/office/drawing/2014/main" id="{8AA175B0-E82D-493F-92A1-32D6564574E4}"/>
              </a:ext>
            </a:extLst>
          </p:cNvPr>
          <p:cNvSpPr txBox="1"/>
          <p:nvPr/>
        </p:nvSpPr>
        <p:spPr>
          <a:xfrm>
            <a:off x="3662153" y="245524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0">
            <a:extLst>
              <a:ext uri="{FF2B5EF4-FFF2-40B4-BE49-F238E27FC236}">
                <a16:creationId xmlns="" xmlns:a16="http://schemas.microsoft.com/office/drawing/2014/main" id="{EF04B099-402F-48C3-AA6F-24C624012C7A}"/>
              </a:ext>
            </a:extLst>
          </p:cNvPr>
          <p:cNvSpPr txBox="1"/>
          <p:nvPr/>
        </p:nvSpPr>
        <p:spPr>
          <a:xfrm>
            <a:off x="3662153" y="2802625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1">
            <a:extLst>
              <a:ext uri="{FF2B5EF4-FFF2-40B4-BE49-F238E27FC236}">
                <a16:creationId xmlns="" xmlns:a16="http://schemas.microsoft.com/office/drawing/2014/main" id="{C1B04A88-3181-4D0F-BAA9-083FAC3FF86B}"/>
              </a:ext>
            </a:extLst>
          </p:cNvPr>
          <p:cNvSpPr txBox="1"/>
          <p:nvPr/>
        </p:nvSpPr>
        <p:spPr>
          <a:xfrm>
            <a:off x="3662153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2">
            <a:extLst>
              <a:ext uri="{FF2B5EF4-FFF2-40B4-BE49-F238E27FC236}">
                <a16:creationId xmlns="" xmlns:a16="http://schemas.microsoft.com/office/drawing/2014/main" id="{40E24C17-9492-415B-B3C7-BDC90A2778F7}"/>
              </a:ext>
            </a:extLst>
          </p:cNvPr>
          <p:cNvSpPr txBox="1"/>
          <p:nvPr/>
        </p:nvSpPr>
        <p:spPr>
          <a:xfrm>
            <a:off x="3662153" y="357367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3">
            <a:extLst>
              <a:ext uri="{FF2B5EF4-FFF2-40B4-BE49-F238E27FC236}">
                <a16:creationId xmlns="" xmlns:a16="http://schemas.microsoft.com/office/drawing/2014/main" id="{7E4339BB-045F-4CF4-A126-B80E047CEEAB}"/>
              </a:ext>
            </a:extLst>
          </p:cNvPr>
          <p:cNvSpPr txBox="1"/>
          <p:nvPr/>
        </p:nvSpPr>
        <p:spPr>
          <a:xfrm>
            <a:off x="3662153" y="3918820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4">
            <a:extLst>
              <a:ext uri="{FF2B5EF4-FFF2-40B4-BE49-F238E27FC236}">
                <a16:creationId xmlns="" xmlns:a16="http://schemas.microsoft.com/office/drawing/2014/main" id="{075E783A-0998-4031-8F5B-C31AE08269C5}"/>
              </a:ext>
            </a:extLst>
          </p:cNvPr>
          <p:cNvSpPr txBox="1"/>
          <p:nvPr/>
        </p:nvSpPr>
        <p:spPr>
          <a:xfrm>
            <a:off x="3662153" y="428630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5">
            <a:extLst>
              <a:ext uri="{FF2B5EF4-FFF2-40B4-BE49-F238E27FC236}">
                <a16:creationId xmlns="" xmlns:a16="http://schemas.microsoft.com/office/drawing/2014/main" id="{4726AB80-43C0-4816-8128-B6C7FFAB9A8D}"/>
              </a:ext>
            </a:extLst>
          </p:cNvPr>
          <p:cNvSpPr txBox="1"/>
          <p:nvPr/>
        </p:nvSpPr>
        <p:spPr>
          <a:xfrm>
            <a:off x="4254308" y="245524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6">
            <a:extLst>
              <a:ext uri="{FF2B5EF4-FFF2-40B4-BE49-F238E27FC236}">
                <a16:creationId xmlns="" xmlns:a16="http://schemas.microsoft.com/office/drawing/2014/main" id="{1F23A5FC-D1FF-436A-9716-4A2E0C14995C}"/>
              </a:ext>
            </a:extLst>
          </p:cNvPr>
          <p:cNvSpPr txBox="1"/>
          <p:nvPr/>
        </p:nvSpPr>
        <p:spPr>
          <a:xfrm>
            <a:off x="4254308" y="2802625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7">
            <a:extLst>
              <a:ext uri="{FF2B5EF4-FFF2-40B4-BE49-F238E27FC236}">
                <a16:creationId xmlns="" xmlns:a16="http://schemas.microsoft.com/office/drawing/2014/main" id="{F0EE539C-5260-4FB3-AA8E-E96EA219A140}"/>
              </a:ext>
            </a:extLst>
          </p:cNvPr>
          <p:cNvSpPr txBox="1"/>
          <p:nvPr/>
        </p:nvSpPr>
        <p:spPr>
          <a:xfrm>
            <a:off x="4254308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8">
            <a:extLst>
              <a:ext uri="{FF2B5EF4-FFF2-40B4-BE49-F238E27FC236}">
                <a16:creationId xmlns="" xmlns:a16="http://schemas.microsoft.com/office/drawing/2014/main" id="{DA46A9C6-F005-46AB-9E87-6D7F701A5B4F}"/>
              </a:ext>
            </a:extLst>
          </p:cNvPr>
          <p:cNvSpPr txBox="1"/>
          <p:nvPr/>
        </p:nvSpPr>
        <p:spPr>
          <a:xfrm>
            <a:off x="4254308" y="357367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9">
            <a:extLst>
              <a:ext uri="{FF2B5EF4-FFF2-40B4-BE49-F238E27FC236}">
                <a16:creationId xmlns="" xmlns:a16="http://schemas.microsoft.com/office/drawing/2014/main" id="{2D55CE17-735B-4976-8E7C-89F75C38B311}"/>
              </a:ext>
            </a:extLst>
          </p:cNvPr>
          <p:cNvSpPr txBox="1"/>
          <p:nvPr/>
        </p:nvSpPr>
        <p:spPr>
          <a:xfrm>
            <a:off x="4254308" y="3918820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30">
            <a:extLst>
              <a:ext uri="{FF2B5EF4-FFF2-40B4-BE49-F238E27FC236}">
                <a16:creationId xmlns="" xmlns:a16="http://schemas.microsoft.com/office/drawing/2014/main" id="{45A24DAD-02D5-48FF-9431-FC9083D665FE}"/>
              </a:ext>
            </a:extLst>
          </p:cNvPr>
          <p:cNvSpPr txBox="1"/>
          <p:nvPr/>
        </p:nvSpPr>
        <p:spPr>
          <a:xfrm>
            <a:off x="4254308" y="428630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31">
            <a:extLst>
              <a:ext uri="{FF2B5EF4-FFF2-40B4-BE49-F238E27FC236}">
                <a16:creationId xmlns="" xmlns:a16="http://schemas.microsoft.com/office/drawing/2014/main" id="{6518329B-9948-4102-9A72-F85274E2ACB6}"/>
              </a:ext>
            </a:extLst>
          </p:cNvPr>
          <p:cNvSpPr txBox="1"/>
          <p:nvPr/>
        </p:nvSpPr>
        <p:spPr>
          <a:xfrm>
            <a:off x="4812752" y="245524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3">
            <a:extLst>
              <a:ext uri="{FF2B5EF4-FFF2-40B4-BE49-F238E27FC236}">
                <a16:creationId xmlns="" xmlns:a16="http://schemas.microsoft.com/office/drawing/2014/main" id="{89B8C8E3-AEB5-4665-A389-43A035D8184B}"/>
              </a:ext>
            </a:extLst>
          </p:cNvPr>
          <p:cNvSpPr txBox="1"/>
          <p:nvPr/>
        </p:nvSpPr>
        <p:spPr>
          <a:xfrm>
            <a:off x="4812752" y="2802625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34">
            <a:extLst>
              <a:ext uri="{FF2B5EF4-FFF2-40B4-BE49-F238E27FC236}">
                <a16:creationId xmlns="" xmlns:a16="http://schemas.microsoft.com/office/drawing/2014/main" id="{675B6B19-7D5C-463F-8226-D87ACBA20339}"/>
              </a:ext>
            </a:extLst>
          </p:cNvPr>
          <p:cNvSpPr txBox="1"/>
          <p:nvPr/>
        </p:nvSpPr>
        <p:spPr>
          <a:xfrm>
            <a:off x="4812752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35">
            <a:extLst>
              <a:ext uri="{FF2B5EF4-FFF2-40B4-BE49-F238E27FC236}">
                <a16:creationId xmlns="" xmlns:a16="http://schemas.microsoft.com/office/drawing/2014/main" id="{1AC17908-2DC4-42F4-A4EE-B51686F39C6E}"/>
              </a:ext>
            </a:extLst>
          </p:cNvPr>
          <p:cNvSpPr txBox="1"/>
          <p:nvPr/>
        </p:nvSpPr>
        <p:spPr>
          <a:xfrm>
            <a:off x="4812752" y="357367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36">
            <a:extLst>
              <a:ext uri="{FF2B5EF4-FFF2-40B4-BE49-F238E27FC236}">
                <a16:creationId xmlns="" xmlns:a16="http://schemas.microsoft.com/office/drawing/2014/main" id="{7C31E1FD-B845-4E57-A364-8AB8BA560061}"/>
              </a:ext>
            </a:extLst>
          </p:cNvPr>
          <p:cNvSpPr txBox="1"/>
          <p:nvPr/>
        </p:nvSpPr>
        <p:spPr>
          <a:xfrm>
            <a:off x="4812752" y="3918820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37">
            <a:extLst>
              <a:ext uri="{FF2B5EF4-FFF2-40B4-BE49-F238E27FC236}">
                <a16:creationId xmlns="" xmlns:a16="http://schemas.microsoft.com/office/drawing/2014/main" id="{49317717-BE41-4173-99CA-A25DFFF5D844}"/>
              </a:ext>
            </a:extLst>
          </p:cNvPr>
          <p:cNvSpPr txBox="1"/>
          <p:nvPr/>
        </p:nvSpPr>
        <p:spPr>
          <a:xfrm>
            <a:off x="4734039" y="4286302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38">
            <a:extLst>
              <a:ext uri="{FF2B5EF4-FFF2-40B4-BE49-F238E27FC236}">
                <a16:creationId xmlns="" xmlns:a16="http://schemas.microsoft.com/office/drawing/2014/main" id="{D51B6BBF-0AB9-4485-AD3E-649AB5613A76}"/>
              </a:ext>
            </a:extLst>
          </p:cNvPr>
          <p:cNvSpPr txBox="1"/>
          <p:nvPr/>
        </p:nvSpPr>
        <p:spPr>
          <a:xfrm>
            <a:off x="5428050" y="245524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39">
            <a:extLst>
              <a:ext uri="{FF2B5EF4-FFF2-40B4-BE49-F238E27FC236}">
                <a16:creationId xmlns="" xmlns:a16="http://schemas.microsoft.com/office/drawing/2014/main" id="{46550455-722E-4BD7-B3F9-918762DD3B56}"/>
              </a:ext>
            </a:extLst>
          </p:cNvPr>
          <p:cNvSpPr txBox="1"/>
          <p:nvPr/>
        </p:nvSpPr>
        <p:spPr>
          <a:xfrm>
            <a:off x="5428050" y="2802625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40">
            <a:extLst>
              <a:ext uri="{FF2B5EF4-FFF2-40B4-BE49-F238E27FC236}">
                <a16:creationId xmlns="" xmlns:a16="http://schemas.microsoft.com/office/drawing/2014/main" id="{7B29ABBE-2060-4BDD-8DBE-847AD0D33687}"/>
              </a:ext>
            </a:extLst>
          </p:cNvPr>
          <p:cNvSpPr txBox="1"/>
          <p:nvPr/>
        </p:nvSpPr>
        <p:spPr>
          <a:xfrm>
            <a:off x="5428050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41">
            <a:extLst>
              <a:ext uri="{FF2B5EF4-FFF2-40B4-BE49-F238E27FC236}">
                <a16:creationId xmlns="" xmlns:a16="http://schemas.microsoft.com/office/drawing/2014/main" id="{4504A97B-5B66-4E1B-901C-2EF361EAC1DB}"/>
              </a:ext>
            </a:extLst>
          </p:cNvPr>
          <p:cNvSpPr txBox="1"/>
          <p:nvPr/>
        </p:nvSpPr>
        <p:spPr>
          <a:xfrm>
            <a:off x="5428050" y="357367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42">
            <a:extLst>
              <a:ext uri="{FF2B5EF4-FFF2-40B4-BE49-F238E27FC236}">
                <a16:creationId xmlns="" xmlns:a16="http://schemas.microsoft.com/office/drawing/2014/main" id="{844848AD-44F0-4557-AC6F-E7CD70418A86}"/>
              </a:ext>
            </a:extLst>
          </p:cNvPr>
          <p:cNvSpPr txBox="1"/>
          <p:nvPr/>
        </p:nvSpPr>
        <p:spPr>
          <a:xfrm>
            <a:off x="5358530" y="3918820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43">
            <a:extLst>
              <a:ext uri="{FF2B5EF4-FFF2-40B4-BE49-F238E27FC236}">
                <a16:creationId xmlns="" xmlns:a16="http://schemas.microsoft.com/office/drawing/2014/main" id="{51BA45AB-EEAB-47FC-BE3D-F34C8AF115F3}"/>
              </a:ext>
            </a:extLst>
          </p:cNvPr>
          <p:cNvSpPr txBox="1"/>
          <p:nvPr/>
        </p:nvSpPr>
        <p:spPr>
          <a:xfrm>
            <a:off x="5371196" y="4286302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44">
            <a:extLst>
              <a:ext uri="{FF2B5EF4-FFF2-40B4-BE49-F238E27FC236}">
                <a16:creationId xmlns="" xmlns:a16="http://schemas.microsoft.com/office/drawing/2014/main" id="{BBF3822B-573B-4EF2-9CFD-765845305C8C}"/>
              </a:ext>
            </a:extLst>
          </p:cNvPr>
          <p:cNvSpPr txBox="1"/>
          <p:nvPr/>
        </p:nvSpPr>
        <p:spPr>
          <a:xfrm>
            <a:off x="6024949" y="2455242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45">
            <a:extLst>
              <a:ext uri="{FF2B5EF4-FFF2-40B4-BE49-F238E27FC236}">
                <a16:creationId xmlns="" xmlns:a16="http://schemas.microsoft.com/office/drawing/2014/main" id="{6FB8A55B-DA5E-4E7A-84A8-A16948038682}"/>
              </a:ext>
            </a:extLst>
          </p:cNvPr>
          <p:cNvSpPr txBox="1"/>
          <p:nvPr/>
        </p:nvSpPr>
        <p:spPr>
          <a:xfrm>
            <a:off x="6024949" y="2802625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46">
            <a:extLst>
              <a:ext uri="{FF2B5EF4-FFF2-40B4-BE49-F238E27FC236}">
                <a16:creationId xmlns="" xmlns:a16="http://schemas.microsoft.com/office/drawing/2014/main" id="{A597CD24-2B66-4BF1-9196-DB4905DD9278}"/>
              </a:ext>
            </a:extLst>
          </p:cNvPr>
          <p:cNvSpPr txBox="1"/>
          <p:nvPr/>
        </p:nvSpPr>
        <p:spPr>
          <a:xfrm>
            <a:off x="6024949" y="3176998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47">
            <a:extLst>
              <a:ext uri="{FF2B5EF4-FFF2-40B4-BE49-F238E27FC236}">
                <a16:creationId xmlns="" xmlns:a16="http://schemas.microsoft.com/office/drawing/2014/main" id="{485A50D9-067E-4BB5-A424-3B3A9D478C54}"/>
              </a:ext>
            </a:extLst>
          </p:cNvPr>
          <p:cNvSpPr txBox="1"/>
          <p:nvPr/>
        </p:nvSpPr>
        <p:spPr>
          <a:xfrm>
            <a:off x="5934377" y="3573678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48">
            <a:extLst>
              <a:ext uri="{FF2B5EF4-FFF2-40B4-BE49-F238E27FC236}">
                <a16:creationId xmlns="" xmlns:a16="http://schemas.microsoft.com/office/drawing/2014/main" id="{09D94101-3087-4EB6-A5ED-D1F29FA24A0C}"/>
              </a:ext>
            </a:extLst>
          </p:cNvPr>
          <p:cNvSpPr txBox="1"/>
          <p:nvPr/>
        </p:nvSpPr>
        <p:spPr>
          <a:xfrm>
            <a:off x="5957430" y="3918820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49">
            <a:extLst>
              <a:ext uri="{FF2B5EF4-FFF2-40B4-BE49-F238E27FC236}">
                <a16:creationId xmlns="" xmlns:a16="http://schemas.microsoft.com/office/drawing/2014/main" id="{133B6F18-6A98-4471-849C-60613D4099D1}"/>
              </a:ext>
            </a:extLst>
          </p:cNvPr>
          <p:cNvSpPr txBox="1"/>
          <p:nvPr/>
        </p:nvSpPr>
        <p:spPr>
          <a:xfrm>
            <a:off x="5934377" y="4286302"/>
            <a:ext cx="5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对话气泡: 圆角矩形 50">
            <a:extLst>
              <a:ext uri="{FF2B5EF4-FFF2-40B4-BE49-F238E27FC236}">
                <a16:creationId xmlns="" xmlns:a16="http://schemas.microsoft.com/office/drawing/2014/main" id="{6675CFCD-E4A2-4B3E-9982-88DD3F64B1B8}"/>
              </a:ext>
            </a:extLst>
          </p:cNvPr>
          <p:cNvSpPr/>
          <p:nvPr/>
        </p:nvSpPr>
        <p:spPr>
          <a:xfrm>
            <a:off x="6516216" y="3966332"/>
            <a:ext cx="1592200" cy="440715"/>
          </a:xfrm>
          <a:prstGeom prst="wedgeRoundRectCallout">
            <a:avLst>
              <a:gd name="adj1" fmla="val -61880"/>
              <a:gd name="adj2" fmla="val 743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最大是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对话气泡: 圆角矩形 51">
            <a:extLst>
              <a:ext uri="{FF2B5EF4-FFF2-40B4-BE49-F238E27FC236}">
                <a16:creationId xmlns="" xmlns:a16="http://schemas.microsoft.com/office/drawing/2014/main" id="{EA4330C2-4CD0-44C1-B44F-9092566B5E90}"/>
              </a:ext>
            </a:extLst>
          </p:cNvPr>
          <p:cNvSpPr/>
          <p:nvPr/>
        </p:nvSpPr>
        <p:spPr>
          <a:xfrm>
            <a:off x="1475657" y="2067694"/>
            <a:ext cx="1440160" cy="440715"/>
          </a:xfrm>
          <a:prstGeom prst="wedgeRoundRectCallout">
            <a:avLst>
              <a:gd name="adj1" fmla="val 64707"/>
              <a:gd name="adj2" fmla="val 6693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最小是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4" name="图片 4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1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615" y="464354"/>
            <a:ext cx="4131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从结果中你发现了什么？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9CE02F0-4EB5-41A6-A086-7EAA1C54D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597" y="684958"/>
            <a:ext cx="3834819" cy="2246832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="" xmlns:a16="http://schemas.microsoft.com/office/drawing/2014/main" id="{86A9D61F-2B7C-4757-AEA6-ABA40496A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177193"/>
            <a:ext cx="761220" cy="81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对话气泡: 圆角矩形 12">
            <a:extLst>
              <a:ext uri="{FF2B5EF4-FFF2-40B4-BE49-F238E27FC236}">
                <a16:creationId xmlns="" xmlns:a16="http://schemas.microsoft.com/office/drawing/2014/main" id="{3402E5E6-78E2-4A91-A52E-13F780221DC9}"/>
              </a:ext>
            </a:extLst>
          </p:cNvPr>
          <p:cNvSpPr/>
          <p:nvPr/>
        </p:nvSpPr>
        <p:spPr>
          <a:xfrm>
            <a:off x="1382981" y="1203598"/>
            <a:ext cx="2612955" cy="707886"/>
          </a:xfrm>
          <a:prstGeom prst="wedgeRoundRectCallout">
            <a:avLst>
              <a:gd name="adj1" fmla="val -56583"/>
              <a:gd name="adj2" fmla="val -2094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的可能性最大，其次是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="" xmlns:a16="http://schemas.microsoft.com/office/drawing/2014/main" id="{849A6935-D2EB-4E76-828C-4A86A3E7B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4601" y="2078418"/>
            <a:ext cx="75734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8FF027BE-3E83-4391-803F-01345055C40A}"/>
              </a:ext>
            </a:extLst>
          </p:cNvPr>
          <p:cNvSpPr/>
          <p:nvPr/>
        </p:nvSpPr>
        <p:spPr>
          <a:xfrm>
            <a:off x="1547664" y="2139702"/>
            <a:ext cx="2302460" cy="707886"/>
          </a:xfrm>
          <a:prstGeom prst="wedgeRoundRectCallout">
            <a:avLst>
              <a:gd name="adj1" fmla="val -55193"/>
              <a:gd name="adj2" fmla="val 9872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出现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的可能性最小。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="" xmlns:a16="http://schemas.microsoft.com/office/drawing/2014/main" id="{08A2714C-9E23-4941-B957-A699DB133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2931790"/>
            <a:ext cx="79928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同桌两人一起做游戏，同时抛掷两个小正方体，把两个朝上的数相加，画“正”字记录抛掷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次的结果。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B1D80EF4-9DBF-48BF-8B2B-488200DE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009062"/>
              </p:ext>
            </p:extLst>
          </p:nvPr>
        </p:nvGraphicFramePr>
        <p:xfrm>
          <a:off x="1026905" y="3795886"/>
          <a:ext cx="6916115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3510">
                  <a:extLst>
                    <a:ext uri="{9D8B030D-6E8A-4147-A177-3AD203B41FA5}">
                      <a16:colId xmlns="" xmlns:a16="http://schemas.microsoft.com/office/drawing/2014/main" val="2465679111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1870981540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230516348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3227174158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4097622511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4123828550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771430368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506300855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278172765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3957561484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3576722251"/>
                    </a:ext>
                  </a:extLst>
                </a:gridCol>
                <a:gridCol w="492055">
                  <a:extLst>
                    <a:ext uri="{9D8B030D-6E8A-4147-A177-3AD203B41FA5}">
                      <a16:colId xmlns="" xmlns:a16="http://schemas.microsoft.com/office/drawing/2014/main" val="689325899"/>
                    </a:ext>
                  </a:extLst>
                </a:gridCol>
              </a:tblGrid>
              <a:tr h="30808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两个数的和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11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2207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出现次数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3301886"/>
                  </a:ext>
                </a:extLst>
              </a:tr>
            </a:tbl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B7265C4-0404-4BA0-BA18-2169EB5DC171}"/>
              </a:ext>
            </a:extLst>
          </p:cNvPr>
          <p:cNvSpPr txBox="1"/>
          <p:nvPr/>
        </p:nvSpPr>
        <p:spPr>
          <a:xfrm>
            <a:off x="2635396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D2928F4-4EE1-400A-A85B-68D8BED66B30}"/>
              </a:ext>
            </a:extLst>
          </p:cNvPr>
          <p:cNvSpPr txBox="1"/>
          <p:nvPr/>
        </p:nvSpPr>
        <p:spPr>
          <a:xfrm>
            <a:off x="3038032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396A38CA-C512-40C9-9C8C-A81FFB451815}"/>
              </a:ext>
            </a:extLst>
          </p:cNvPr>
          <p:cNvSpPr txBox="1"/>
          <p:nvPr/>
        </p:nvSpPr>
        <p:spPr>
          <a:xfrm>
            <a:off x="7553740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E95CCC4-B706-407A-A446-02B68D243FEC}"/>
              </a:ext>
            </a:extLst>
          </p:cNvPr>
          <p:cNvSpPr txBox="1"/>
          <p:nvPr/>
        </p:nvSpPr>
        <p:spPr>
          <a:xfrm>
            <a:off x="7080105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97EC495-5475-452E-83C4-2A3651436DD0}"/>
              </a:ext>
            </a:extLst>
          </p:cNvPr>
          <p:cNvSpPr txBox="1"/>
          <p:nvPr/>
        </p:nvSpPr>
        <p:spPr>
          <a:xfrm>
            <a:off x="3582667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891CFD2-1A42-4942-BB18-C0408F3850D8}"/>
              </a:ext>
            </a:extLst>
          </p:cNvPr>
          <p:cNvSpPr txBox="1"/>
          <p:nvPr/>
        </p:nvSpPr>
        <p:spPr>
          <a:xfrm>
            <a:off x="4095682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1C74996-3A0C-4C45-A45F-BAFA14240536}"/>
              </a:ext>
            </a:extLst>
          </p:cNvPr>
          <p:cNvSpPr txBox="1"/>
          <p:nvPr/>
        </p:nvSpPr>
        <p:spPr>
          <a:xfrm>
            <a:off x="6645437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DA7F94D-9784-4D96-B69F-D0B099D2019E}"/>
              </a:ext>
            </a:extLst>
          </p:cNvPr>
          <p:cNvSpPr txBox="1"/>
          <p:nvPr/>
        </p:nvSpPr>
        <p:spPr>
          <a:xfrm>
            <a:off x="6132834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7E97200-2466-4535-91DA-428E46B6B565}"/>
              </a:ext>
            </a:extLst>
          </p:cNvPr>
          <p:cNvSpPr txBox="1"/>
          <p:nvPr/>
        </p:nvSpPr>
        <p:spPr>
          <a:xfrm>
            <a:off x="4622823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09073D5A-CAF7-43E2-918C-E3ACC6BF4E59}"/>
              </a:ext>
            </a:extLst>
          </p:cNvPr>
          <p:cNvSpPr txBox="1"/>
          <p:nvPr/>
        </p:nvSpPr>
        <p:spPr>
          <a:xfrm>
            <a:off x="5634130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DF8A4AD-F254-412A-9B9B-DCFCE836B9EF}"/>
              </a:ext>
            </a:extLst>
          </p:cNvPr>
          <p:cNvSpPr txBox="1"/>
          <p:nvPr/>
        </p:nvSpPr>
        <p:spPr>
          <a:xfrm>
            <a:off x="5107875" y="4132376"/>
            <a:ext cx="402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914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99792" y="1635646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90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页“问题讨论”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87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49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834847"/>
            <a:ext cx="70871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从下面两个箱子中分别摸出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个球。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0487A12-F6A1-48AB-8C12-17E6B867D35B}"/>
              </a:ext>
            </a:extLst>
          </p:cNvPr>
          <p:cNvGrpSpPr/>
          <p:nvPr/>
        </p:nvGrpSpPr>
        <p:grpSpPr>
          <a:xfrm>
            <a:off x="902848" y="1491630"/>
            <a:ext cx="3381120" cy="1414621"/>
            <a:chOff x="1236624" y="1171202"/>
            <a:chExt cx="3381120" cy="1414621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01B415E0-79C4-4387-A6F3-D28A72936446}"/>
                </a:ext>
              </a:extLst>
            </p:cNvPr>
            <p:cNvGrpSpPr/>
            <p:nvPr/>
          </p:nvGrpSpPr>
          <p:grpSpPr>
            <a:xfrm>
              <a:off x="1236624" y="1171202"/>
              <a:ext cx="3381120" cy="1414621"/>
              <a:chOff x="1236624" y="1171202"/>
              <a:chExt cx="3381120" cy="1414621"/>
            </a:xfrm>
          </p:grpSpPr>
          <p:pic>
            <p:nvPicPr>
              <p:cNvPr id="4" name="图片 3">
                <a:extLst>
                  <a:ext uri="{FF2B5EF4-FFF2-40B4-BE49-F238E27FC236}">
                    <a16:creationId xmlns="" xmlns:a16="http://schemas.microsoft.com/office/drawing/2014/main" id="{3AE60A65-D844-4951-A52D-0D7D27F8F7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36624" y="1171202"/>
                <a:ext cx="3168352" cy="1414621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="" xmlns:a16="http://schemas.microsoft.com/office/drawing/2014/main" id="{7D6F06BA-0D16-427A-8D7F-75F98970B297}"/>
                  </a:ext>
                </a:extLst>
              </p:cNvPr>
              <p:cNvSpPr txBox="1"/>
              <p:nvPr/>
            </p:nvSpPr>
            <p:spPr>
              <a:xfrm>
                <a:off x="3537624" y="1695642"/>
                <a:ext cx="1080120" cy="461665"/>
              </a:xfrm>
              <a:prstGeom prst="rect">
                <a:avLst/>
              </a:prstGeom>
              <a:noFill/>
              <a:scene3d>
                <a:camera prst="isometricRightUp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号箱</a:t>
                </a: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02AFF057-C0AD-4141-8F85-5514008EC004}"/>
                </a:ext>
              </a:extLst>
            </p:cNvPr>
            <p:cNvSpPr txBox="1"/>
            <p:nvPr/>
          </p:nvSpPr>
          <p:spPr>
            <a:xfrm rot="21157368">
              <a:off x="1753854" y="1749667"/>
              <a:ext cx="1711613" cy="461665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个红球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2EBF3C5-687A-4E6B-AFFA-14E27F6AA139}"/>
              </a:ext>
            </a:extLst>
          </p:cNvPr>
          <p:cNvGrpSpPr/>
          <p:nvPr/>
        </p:nvGrpSpPr>
        <p:grpSpPr>
          <a:xfrm>
            <a:off x="4678837" y="1491630"/>
            <a:ext cx="3421555" cy="1414621"/>
            <a:chOff x="4526389" y="1226719"/>
            <a:chExt cx="3421555" cy="1414621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80C4FF27-1E03-427C-8632-BC4F6E317A9A}"/>
                </a:ext>
              </a:extLst>
            </p:cNvPr>
            <p:cNvGrpSpPr/>
            <p:nvPr/>
          </p:nvGrpSpPr>
          <p:grpSpPr>
            <a:xfrm>
              <a:off x="4526389" y="1226719"/>
              <a:ext cx="3421555" cy="1414621"/>
              <a:chOff x="4526389" y="1226719"/>
              <a:chExt cx="3421555" cy="1414621"/>
            </a:xfrm>
          </p:grpSpPr>
          <p:pic>
            <p:nvPicPr>
              <p:cNvPr id="17" name="图片 16">
                <a:extLst>
                  <a:ext uri="{FF2B5EF4-FFF2-40B4-BE49-F238E27FC236}">
                    <a16:creationId xmlns="" xmlns:a16="http://schemas.microsoft.com/office/drawing/2014/main" id="{2D729C1F-087D-457B-92F4-71A77A8E33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26389" y="1226719"/>
                <a:ext cx="3168352" cy="1414621"/>
              </a:xfrm>
              <a:prstGeom prst="rect">
                <a:avLst/>
              </a:prstGeom>
            </p:spPr>
          </p:pic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A1869D7D-FC00-4FCD-B29F-6EFE3D7F9177}"/>
                  </a:ext>
                </a:extLst>
              </p:cNvPr>
              <p:cNvSpPr txBox="1"/>
              <p:nvPr/>
            </p:nvSpPr>
            <p:spPr>
              <a:xfrm>
                <a:off x="6867824" y="1733974"/>
                <a:ext cx="1080120" cy="461665"/>
              </a:xfrm>
              <a:prstGeom prst="rect">
                <a:avLst/>
              </a:prstGeom>
              <a:noFill/>
              <a:scene3d>
                <a:camera prst="isometricRightUp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号箱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5EDDA6AA-A5D5-4842-89A0-CC312E389F00}"/>
                </a:ext>
              </a:extLst>
            </p:cNvPr>
            <p:cNvSpPr txBox="1"/>
            <p:nvPr/>
          </p:nvSpPr>
          <p:spPr>
            <a:xfrm rot="21356518">
              <a:off x="4646907" y="1663069"/>
              <a:ext cx="2240680" cy="830997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个红球，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个白球</a:t>
              </a:r>
            </a:p>
          </p:txBody>
        </p:sp>
      </p:grpSp>
      <p:sp>
        <p:nvSpPr>
          <p:cNvPr id="27" name="Text Box 6">
            <a:extLst>
              <a:ext uri="{FF2B5EF4-FFF2-40B4-BE49-F238E27FC236}">
                <a16:creationId xmlns="" xmlns:a16="http://schemas.microsoft.com/office/drawing/2014/main" id="{4526308E-3A92-4BC3-81D9-7520582C3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859782"/>
            <a:ext cx="83529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）从哪个箱子中摸出的一定是红球，从哪个箱子中不一定能摸出红球？为什么？</a:t>
            </a:r>
          </a:p>
        </p:txBody>
      </p:sp>
      <p:pic>
        <p:nvPicPr>
          <p:cNvPr id="29" name="Picture 3">
            <a:extLst>
              <a:ext uri="{FF2B5EF4-FFF2-40B4-BE49-F238E27FC236}">
                <a16:creationId xmlns="" xmlns:a16="http://schemas.microsoft.com/office/drawing/2014/main" id="{0A61A2B1-5D20-4C70-ACFD-BB304390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053" y="3723878"/>
            <a:ext cx="793322" cy="854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对话气泡: 圆角矩形 29">
            <a:extLst>
              <a:ext uri="{FF2B5EF4-FFF2-40B4-BE49-F238E27FC236}">
                <a16:creationId xmlns="" xmlns:a16="http://schemas.microsoft.com/office/drawing/2014/main" id="{25D89F93-386C-4DB2-9DC9-FA80FD690EDA}"/>
              </a:ext>
            </a:extLst>
          </p:cNvPr>
          <p:cNvSpPr/>
          <p:nvPr/>
        </p:nvSpPr>
        <p:spPr>
          <a:xfrm>
            <a:off x="1560129" y="3795886"/>
            <a:ext cx="6433426" cy="684000"/>
          </a:xfrm>
          <a:prstGeom prst="wedgeRoundRectCallout">
            <a:avLst>
              <a:gd name="adj1" fmla="val -53722"/>
              <a:gd name="adj2" fmla="val -357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号箱子中全部是红球，一定能摸出红球。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号箱子有红球也有白球，可能摸出红球，也可能摸出白球。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6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776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402799"/>
            <a:ext cx="70871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从下面两个箱子中分别摸出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个球。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="" xmlns:a16="http://schemas.microsoft.com/office/drawing/2014/main" id="{5A26A9EC-5B49-4E1E-A27D-AA7386130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902173"/>
            <a:ext cx="7992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号箱子中摸出哪种颜色球的可能性大？为什么？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="" xmlns:a16="http://schemas.microsoft.com/office/drawing/2014/main" id="{BC9444C6-7CF4-49C9-8EC1-9E9F0782B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4455" y="3435846"/>
            <a:ext cx="78517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对话气泡: 圆角矩形 31">
                <a:extLst>
                  <a:ext uri="{FF2B5EF4-FFF2-40B4-BE49-F238E27FC236}">
                    <a16:creationId xmlns="" xmlns:a16="http://schemas.microsoft.com/office/drawing/2014/main" id="{41C89CEA-EF84-49DA-BD22-176329751282}"/>
                  </a:ext>
                </a:extLst>
              </p:cNvPr>
              <p:cNvSpPr/>
              <p:nvPr/>
            </p:nvSpPr>
            <p:spPr>
              <a:xfrm>
                <a:off x="1428531" y="3795886"/>
                <a:ext cx="6383829" cy="400110"/>
              </a:xfrm>
              <a:prstGeom prst="wedgeRoundRectCallout">
                <a:avLst>
                  <a:gd name="adj1" fmla="val -54611"/>
                  <a:gd name="adj2" fmla="val -23429"/>
                  <a:gd name="adj3" fmla="val 16667"/>
                </a:avLst>
              </a:prstGeom>
              <a:solidFill>
                <a:schemeClr val="bg1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 smtClean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号箱子摸出红球的可能性大，是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，白球的可能性是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5" name="对话气泡: 圆角矩形 3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1C89CEA-EF84-49DA-BD22-1763297512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531" y="3795886"/>
                <a:ext cx="6383829" cy="400110"/>
              </a:xfrm>
              <a:prstGeom prst="wedgeRoundRectCallout">
                <a:avLst>
                  <a:gd name="adj1" fmla="val -54611"/>
                  <a:gd name="adj2" fmla="val -23429"/>
                  <a:gd name="adj3" fmla="val 16667"/>
                </a:avLst>
              </a:prstGeom>
              <a:blipFill rotWithShape="1">
                <a:blip r:embed="rId3"/>
                <a:stretch>
                  <a:fillRect t="-7246" r="-4269" b="-20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0487A12-F6A1-48AB-8C12-17E6B867D35B}"/>
              </a:ext>
            </a:extLst>
          </p:cNvPr>
          <p:cNvGrpSpPr/>
          <p:nvPr/>
        </p:nvGrpSpPr>
        <p:grpSpPr>
          <a:xfrm>
            <a:off x="902848" y="1203598"/>
            <a:ext cx="3381120" cy="1414621"/>
            <a:chOff x="1236624" y="1171202"/>
            <a:chExt cx="3381120" cy="1414621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01B415E0-79C4-4387-A6F3-D28A72936446}"/>
                </a:ext>
              </a:extLst>
            </p:cNvPr>
            <p:cNvGrpSpPr/>
            <p:nvPr/>
          </p:nvGrpSpPr>
          <p:grpSpPr>
            <a:xfrm>
              <a:off x="1236624" y="1171202"/>
              <a:ext cx="3381120" cy="1414621"/>
              <a:chOff x="1236624" y="1171202"/>
              <a:chExt cx="3381120" cy="1414621"/>
            </a:xfrm>
          </p:grpSpPr>
          <p:pic>
            <p:nvPicPr>
              <p:cNvPr id="19" name="图片 18">
                <a:extLst>
                  <a:ext uri="{FF2B5EF4-FFF2-40B4-BE49-F238E27FC236}">
                    <a16:creationId xmlns="" xmlns:a16="http://schemas.microsoft.com/office/drawing/2014/main" id="{3AE60A65-D844-4951-A52D-0D7D27F8F7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6624" y="1171202"/>
                <a:ext cx="3168352" cy="1414621"/>
              </a:xfrm>
              <a:prstGeom prst="rect">
                <a:avLst/>
              </a:prstGeom>
            </p:spPr>
          </p:pic>
          <p:sp>
            <p:nvSpPr>
              <p:cNvPr id="20" name="文本框 5">
                <a:extLst>
                  <a:ext uri="{FF2B5EF4-FFF2-40B4-BE49-F238E27FC236}">
                    <a16:creationId xmlns="" xmlns:a16="http://schemas.microsoft.com/office/drawing/2014/main" id="{7D6F06BA-0D16-427A-8D7F-75F98970B297}"/>
                  </a:ext>
                </a:extLst>
              </p:cNvPr>
              <p:cNvSpPr txBox="1"/>
              <p:nvPr/>
            </p:nvSpPr>
            <p:spPr>
              <a:xfrm>
                <a:off x="3537624" y="1695642"/>
                <a:ext cx="1080120" cy="461665"/>
              </a:xfrm>
              <a:prstGeom prst="rect">
                <a:avLst/>
              </a:prstGeom>
              <a:noFill/>
              <a:scene3d>
                <a:camera prst="isometricRightUp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号箱</a:t>
                </a:r>
              </a:p>
            </p:txBody>
          </p:sp>
        </p:grpSp>
        <p:sp>
          <p:nvSpPr>
            <p:cNvPr id="18" name="文本框 8">
              <a:extLst>
                <a:ext uri="{FF2B5EF4-FFF2-40B4-BE49-F238E27FC236}">
                  <a16:creationId xmlns="" xmlns:a16="http://schemas.microsoft.com/office/drawing/2014/main" id="{02AFF057-C0AD-4141-8F85-5514008EC004}"/>
                </a:ext>
              </a:extLst>
            </p:cNvPr>
            <p:cNvSpPr txBox="1"/>
            <p:nvPr/>
          </p:nvSpPr>
          <p:spPr>
            <a:xfrm rot="21157368">
              <a:off x="1753854" y="1749667"/>
              <a:ext cx="1711613" cy="461665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个红球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72EBF3C5-687A-4E6B-AFFA-14E27F6AA139}"/>
              </a:ext>
            </a:extLst>
          </p:cNvPr>
          <p:cNvGrpSpPr/>
          <p:nvPr/>
        </p:nvGrpSpPr>
        <p:grpSpPr>
          <a:xfrm>
            <a:off x="4678837" y="1203598"/>
            <a:ext cx="3421555" cy="1414621"/>
            <a:chOff x="4526389" y="1226719"/>
            <a:chExt cx="3421555" cy="1414621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80C4FF27-1E03-427C-8632-BC4F6E317A9A}"/>
                </a:ext>
              </a:extLst>
            </p:cNvPr>
            <p:cNvGrpSpPr/>
            <p:nvPr/>
          </p:nvGrpSpPr>
          <p:grpSpPr>
            <a:xfrm>
              <a:off x="4526389" y="1226719"/>
              <a:ext cx="3421555" cy="1414621"/>
              <a:chOff x="4526389" y="1226719"/>
              <a:chExt cx="3421555" cy="1414621"/>
            </a:xfrm>
          </p:grpSpPr>
          <p:pic>
            <p:nvPicPr>
              <p:cNvPr id="24" name="图片 23">
                <a:extLst>
                  <a:ext uri="{FF2B5EF4-FFF2-40B4-BE49-F238E27FC236}">
                    <a16:creationId xmlns="" xmlns:a16="http://schemas.microsoft.com/office/drawing/2014/main" id="{2D729C1F-087D-457B-92F4-71A77A8E33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6389" y="1226719"/>
                <a:ext cx="3168352" cy="1414621"/>
              </a:xfrm>
              <a:prstGeom prst="rect">
                <a:avLst/>
              </a:prstGeom>
            </p:spPr>
          </p:pic>
          <p:sp>
            <p:nvSpPr>
              <p:cNvPr id="25" name="文本框 17">
                <a:extLst>
                  <a:ext uri="{FF2B5EF4-FFF2-40B4-BE49-F238E27FC236}">
                    <a16:creationId xmlns="" xmlns:a16="http://schemas.microsoft.com/office/drawing/2014/main" id="{A1869D7D-FC00-4FCD-B29F-6EFE3D7F9177}"/>
                  </a:ext>
                </a:extLst>
              </p:cNvPr>
              <p:cNvSpPr txBox="1"/>
              <p:nvPr/>
            </p:nvSpPr>
            <p:spPr>
              <a:xfrm>
                <a:off x="6867824" y="1733974"/>
                <a:ext cx="1080120" cy="461665"/>
              </a:xfrm>
              <a:prstGeom prst="rect">
                <a:avLst/>
              </a:prstGeom>
              <a:noFill/>
              <a:scene3d>
                <a:camera prst="isometricRightUp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号箱</a:t>
                </a: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5EDDA6AA-A5D5-4842-89A0-CC312E389F00}"/>
                </a:ext>
              </a:extLst>
            </p:cNvPr>
            <p:cNvSpPr txBox="1"/>
            <p:nvPr/>
          </p:nvSpPr>
          <p:spPr>
            <a:xfrm rot="21356518">
              <a:off x="4646907" y="1663069"/>
              <a:ext cx="2240680" cy="830997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个红球，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个白球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487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539552" y="569898"/>
            <a:ext cx="216024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可能性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77107" y="1131590"/>
            <a:ext cx="7733937" cy="3206998"/>
            <a:chOff x="977107" y="1131590"/>
            <a:chExt cx="7733937" cy="3206998"/>
          </a:xfrm>
        </p:grpSpPr>
        <p:sp>
          <p:nvSpPr>
            <p:cNvPr id="14" name="MH_Other_1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rot="5400000">
              <a:off x="1118196" y="2317502"/>
              <a:ext cx="3018234" cy="98821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29 w 21600"/>
                <a:gd name="T13" fmla="*/ 3229 h 21600"/>
                <a:gd name="T14" fmla="*/ 18371 w 21600"/>
                <a:gd name="T15" fmla="*/ 183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57" y="21600"/>
                  </a:lnTo>
                  <a:lnTo>
                    <a:pt x="1874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33000">
                  <a:srgbClr val="E1F4F7"/>
                </a:gs>
                <a:gs pos="100000">
                  <a:srgbClr val="BCE7EE"/>
                </a:gs>
              </a:gsLst>
              <a:lin ang="5400000" scaled="0"/>
            </a:gradFill>
            <a:ln w="3175" cap="flat" cmpd="sng" algn="ctr">
              <a:noFill/>
              <a:prstDash val="solid"/>
            </a:ln>
            <a:effectLst/>
            <a:extLst/>
          </p:spPr>
          <p:txBody>
            <a:bodyPr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MH_Other_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121421" y="1323925"/>
              <a:ext cx="3185631" cy="3014663"/>
            </a:xfrm>
            <a:custGeom>
              <a:avLst/>
              <a:gdLst/>
              <a:ahLst/>
              <a:cxnLst/>
              <a:rect l="l" t="t" r="r" b="b"/>
              <a:pathLst>
                <a:path w="3951932" h="4730750">
                  <a:moveTo>
                    <a:pt x="0" y="0"/>
                  </a:moveTo>
                  <a:lnTo>
                    <a:pt x="3951932" y="0"/>
                  </a:lnTo>
                  <a:lnTo>
                    <a:pt x="3951932" y="4730750"/>
                  </a:lnTo>
                  <a:lnTo>
                    <a:pt x="0" y="4730750"/>
                  </a:lnTo>
                  <a:close/>
                </a:path>
              </a:pathLst>
            </a:custGeom>
            <a:gradFill>
              <a:gsLst>
                <a:gs pos="33000">
                  <a:srgbClr val="E1F4F7"/>
                </a:gs>
                <a:gs pos="100000">
                  <a:srgbClr val="BCE7EE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  <a:extLst/>
          </p:spPr>
          <p:txBody>
            <a:bodyPr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MH_Other_3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3121422" y="1977578"/>
              <a:ext cx="2143125" cy="0"/>
            </a:xfrm>
            <a:prstGeom prst="line">
              <a:avLst/>
            </a:prstGeom>
            <a:noFill/>
            <a:ln w="3175">
              <a:solidFill>
                <a:srgbClr val="36A5B7"/>
              </a:solidFill>
              <a:prstDash val="dash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9056" tIns="34529" rIns="69056" bIns="34529"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MH_Other_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3121422" y="2818160"/>
              <a:ext cx="2143125" cy="0"/>
            </a:xfrm>
            <a:prstGeom prst="line">
              <a:avLst/>
            </a:prstGeom>
            <a:noFill/>
            <a:ln w="3175">
              <a:solidFill>
                <a:srgbClr val="36A5B7"/>
              </a:solidFill>
              <a:prstDash val="dash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9056" tIns="34529" rIns="69056" bIns="34529"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MH_Other_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3121422" y="3620641"/>
              <a:ext cx="2143125" cy="0"/>
            </a:xfrm>
            <a:prstGeom prst="line">
              <a:avLst/>
            </a:prstGeom>
            <a:noFill/>
            <a:ln w="3175">
              <a:solidFill>
                <a:srgbClr val="36A5B7"/>
              </a:solidFill>
              <a:prstDash val="dash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9056" tIns="34529" rIns="69056" bIns="34529"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MH_Other_6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133203" y="2228801"/>
              <a:ext cx="946547" cy="466725"/>
            </a:xfrm>
            <a:custGeom>
              <a:avLst/>
              <a:gdLst>
                <a:gd name="T0" fmla="*/ 2147483647 w 1376"/>
                <a:gd name="T1" fmla="*/ 2147483647 h 680"/>
                <a:gd name="T2" fmla="*/ 2147483647 w 1376"/>
                <a:gd name="T3" fmla="*/ 0 h 680"/>
                <a:gd name="T4" fmla="*/ 2147483647 w 1376"/>
                <a:gd name="T5" fmla="*/ 2147483647 h 680"/>
                <a:gd name="T6" fmla="*/ 0 w 1376"/>
                <a:gd name="T7" fmla="*/ 2147483647 h 680"/>
                <a:gd name="T8" fmla="*/ 0 w 1376"/>
                <a:gd name="T9" fmla="*/ 2147483647 h 680"/>
                <a:gd name="T10" fmla="*/ 2147483647 w 1376"/>
                <a:gd name="T11" fmla="*/ 2147483647 h 680"/>
                <a:gd name="T12" fmla="*/ 2147483647 w 1376"/>
                <a:gd name="T13" fmla="*/ 2147483647 h 680"/>
                <a:gd name="T14" fmla="*/ 2147483647 w 1376"/>
                <a:gd name="T15" fmla="*/ 2147483647 h 6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6" h="680">
                  <a:moveTo>
                    <a:pt x="1376" y="202"/>
                  </a:moveTo>
                  <a:lnTo>
                    <a:pt x="832" y="0"/>
                  </a:lnTo>
                  <a:lnTo>
                    <a:pt x="832" y="186"/>
                  </a:lnTo>
                  <a:lnTo>
                    <a:pt x="0" y="370"/>
                  </a:lnTo>
                  <a:lnTo>
                    <a:pt x="0" y="680"/>
                  </a:lnTo>
                  <a:lnTo>
                    <a:pt x="832" y="494"/>
                  </a:lnTo>
                  <a:lnTo>
                    <a:pt x="832" y="680"/>
                  </a:lnTo>
                  <a:lnTo>
                    <a:pt x="1376" y="202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MH_Other_7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2133203" y="1535857"/>
              <a:ext cx="922734" cy="627459"/>
            </a:xfrm>
            <a:custGeom>
              <a:avLst/>
              <a:gdLst>
                <a:gd name="T0" fmla="*/ 2147483647 w 1342"/>
                <a:gd name="T1" fmla="*/ 2147483647 h 914"/>
                <a:gd name="T2" fmla="*/ 2147483647 w 1342"/>
                <a:gd name="T3" fmla="*/ 0 h 914"/>
                <a:gd name="T4" fmla="*/ 2147483647 w 1342"/>
                <a:gd name="T5" fmla="*/ 2147483647 h 914"/>
                <a:gd name="T6" fmla="*/ 0 w 1342"/>
                <a:gd name="T7" fmla="*/ 2147483647 h 914"/>
                <a:gd name="T8" fmla="*/ 0 w 1342"/>
                <a:gd name="T9" fmla="*/ 2147483647 h 914"/>
                <a:gd name="T10" fmla="*/ 2147483647 w 1342"/>
                <a:gd name="T11" fmla="*/ 2147483647 h 914"/>
                <a:gd name="T12" fmla="*/ 2147483647 w 1342"/>
                <a:gd name="T13" fmla="*/ 2147483647 h 914"/>
                <a:gd name="T14" fmla="*/ 2147483647 w 1342"/>
                <a:gd name="T15" fmla="*/ 2147483647 h 9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2" h="914">
                  <a:moveTo>
                    <a:pt x="1342" y="82"/>
                  </a:moveTo>
                  <a:lnTo>
                    <a:pt x="832" y="0"/>
                  </a:lnTo>
                  <a:lnTo>
                    <a:pt x="832" y="186"/>
                  </a:lnTo>
                  <a:lnTo>
                    <a:pt x="0" y="606"/>
                  </a:lnTo>
                  <a:lnTo>
                    <a:pt x="0" y="914"/>
                  </a:lnTo>
                  <a:lnTo>
                    <a:pt x="832" y="494"/>
                  </a:lnTo>
                  <a:lnTo>
                    <a:pt x="832" y="680"/>
                  </a:lnTo>
                  <a:lnTo>
                    <a:pt x="1342" y="82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MH_Other_8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2133203" y="2894360"/>
              <a:ext cx="946547" cy="469106"/>
            </a:xfrm>
            <a:custGeom>
              <a:avLst/>
              <a:gdLst>
                <a:gd name="T0" fmla="*/ 2147483647 w 1376"/>
                <a:gd name="T1" fmla="*/ 2147483647 h 682"/>
                <a:gd name="T2" fmla="*/ 2147483647 w 1376"/>
                <a:gd name="T3" fmla="*/ 2147483647 h 682"/>
                <a:gd name="T4" fmla="*/ 2147483647 w 1376"/>
                <a:gd name="T5" fmla="*/ 2147483647 h 682"/>
                <a:gd name="T6" fmla="*/ 0 w 1376"/>
                <a:gd name="T7" fmla="*/ 2147483647 h 682"/>
                <a:gd name="T8" fmla="*/ 0 w 1376"/>
                <a:gd name="T9" fmla="*/ 0 h 682"/>
                <a:gd name="T10" fmla="*/ 2147483647 w 1376"/>
                <a:gd name="T11" fmla="*/ 2147483647 h 682"/>
                <a:gd name="T12" fmla="*/ 2147483647 w 1376"/>
                <a:gd name="T13" fmla="*/ 0 h 682"/>
                <a:gd name="T14" fmla="*/ 2147483647 w 1376"/>
                <a:gd name="T15" fmla="*/ 2147483647 h 6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6" h="682">
                  <a:moveTo>
                    <a:pt x="1376" y="480"/>
                  </a:moveTo>
                  <a:lnTo>
                    <a:pt x="832" y="682"/>
                  </a:lnTo>
                  <a:lnTo>
                    <a:pt x="832" y="496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832" y="186"/>
                  </a:lnTo>
                  <a:lnTo>
                    <a:pt x="832" y="0"/>
                  </a:lnTo>
                  <a:lnTo>
                    <a:pt x="1376" y="480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MH_Other_9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133203" y="3381326"/>
              <a:ext cx="922734" cy="629840"/>
            </a:xfrm>
            <a:custGeom>
              <a:avLst/>
              <a:gdLst>
                <a:gd name="T0" fmla="*/ 2147483647 w 1342"/>
                <a:gd name="T1" fmla="*/ 2147483647 h 916"/>
                <a:gd name="T2" fmla="*/ 2147483647 w 1342"/>
                <a:gd name="T3" fmla="*/ 2147483647 h 916"/>
                <a:gd name="T4" fmla="*/ 2147483647 w 1342"/>
                <a:gd name="T5" fmla="*/ 2147483647 h 916"/>
                <a:gd name="T6" fmla="*/ 0 w 1342"/>
                <a:gd name="T7" fmla="*/ 2147483647 h 916"/>
                <a:gd name="T8" fmla="*/ 0 w 1342"/>
                <a:gd name="T9" fmla="*/ 0 h 916"/>
                <a:gd name="T10" fmla="*/ 2147483647 w 1342"/>
                <a:gd name="T11" fmla="*/ 2147483647 h 916"/>
                <a:gd name="T12" fmla="*/ 2147483647 w 1342"/>
                <a:gd name="T13" fmla="*/ 2147483647 h 916"/>
                <a:gd name="T14" fmla="*/ 2147483647 w 1342"/>
                <a:gd name="T15" fmla="*/ 2147483647 h 9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2" h="916">
                  <a:moveTo>
                    <a:pt x="1342" y="832"/>
                  </a:moveTo>
                  <a:lnTo>
                    <a:pt x="832" y="916"/>
                  </a:lnTo>
                  <a:lnTo>
                    <a:pt x="832" y="728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832" y="420"/>
                  </a:lnTo>
                  <a:lnTo>
                    <a:pt x="832" y="234"/>
                  </a:lnTo>
                  <a:lnTo>
                    <a:pt x="1342" y="832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MH_Title_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977107" y="1700164"/>
              <a:ext cx="1156097" cy="2221706"/>
            </a:xfrm>
            <a:custGeom>
              <a:avLst/>
              <a:gdLst/>
              <a:ahLst/>
              <a:cxnLst/>
              <a:rect l="l" t="t" r="r" b="b"/>
              <a:pathLst>
                <a:path w="3951932" h="4730750">
                  <a:moveTo>
                    <a:pt x="0" y="0"/>
                  </a:moveTo>
                  <a:lnTo>
                    <a:pt x="3951932" y="0"/>
                  </a:lnTo>
                  <a:lnTo>
                    <a:pt x="3951932" y="4730750"/>
                  </a:lnTo>
                  <a:lnTo>
                    <a:pt x="0" y="4730750"/>
                  </a:lnTo>
                  <a:close/>
                </a:path>
              </a:pathLst>
            </a:custGeom>
            <a:gradFill>
              <a:gsLst>
                <a:gs pos="33000">
                  <a:srgbClr val="E1F4F7"/>
                </a:gs>
                <a:gs pos="100000">
                  <a:srgbClr val="BCE7EE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  <a:extLst/>
          </p:spPr>
          <p:txBody>
            <a:bodyPr lIns="0" tIns="0" rIns="0" bIns="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kern="0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可能性</a:t>
              </a:r>
              <a:endParaRPr lang="en-US" altLang="zh-CN" sz="2400" b="1" kern="0" dirty="0">
                <a:solidFill>
                  <a:srgbClr val="3A3A3A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MH_SubTitle_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121421" y="1348338"/>
              <a:ext cx="2046686" cy="646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事件发生的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可能性</a:t>
              </a:r>
            </a:p>
          </p:txBody>
        </p:sp>
        <p:sp>
          <p:nvSpPr>
            <p:cNvPr id="33" name="MH_SubTitle_2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166572" y="2141264"/>
              <a:ext cx="3092096" cy="646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2000" b="1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</a:t>
              </a:r>
              <a:r>
                <a:rPr lang="zh-CN" altLang="en-US" sz="2000" b="1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表示可能性的大小</a:t>
              </a:r>
            </a:p>
          </p:txBody>
        </p:sp>
        <p:sp>
          <p:nvSpPr>
            <p:cNvPr id="34" name="MH_SubTitle_3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222625" y="2894360"/>
              <a:ext cx="3221583" cy="646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2000" b="1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按要求设计等可能性的方案</a:t>
              </a:r>
            </a:p>
          </p:txBody>
        </p:sp>
        <p:sp>
          <p:nvSpPr>
            <p:cNvPr id="35" name="MH_SubTitle_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166572" y="3634929"/>
              <a:ext cx="2764378" cy="646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2000" b="1" dirty="0">
                  <a:solidFill>
                    <a:srgbClr val="3A3A3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预测事件发生的可能性</a:t>
              </a:r>
            </a:p>
          </p:txBody>
        </p:sp>
        <p:sp>
          <p:nvSpPr>
            <p:cNvPr id="36" name="MH_Other_7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 rot="273234">
              <a:off x="5797302" y="1264832"/>
              <a:ext cx="922734" cy="627459"/>
            </a:xfrm>
            <a:custGeom>
              <a:avLst/>
              <a:gdLst>
                <a:gd name="T0" fmla="*/ 2147483647 w 1342"/>
                <a:gd name="T1" fmla="*/ 2147483647 h 914"/>
                <a:gd name="T2" fmla="*/ 2147483647 w 1342"/>
                <a:gd name="T3" fmla="*/ 0 h 914"/>
                <a:gd name="T4" fmla="*/ 2147483647 w 1342"/>
                <a:gd name="T5" fmla="*/ 2147483647 h 914"/>
                <a:gd name="T6" fmla="*/ 0 w 1342"/>
                <a:gd name="T7" fmla="*/ 2147483647 h 914"/>
                <a:gd name="T8" fmla="*/ 0 w 1342"/>
                <a:gd name="T9" fmla="*/ 2147483647 h 914"/>
                <a:gd name="T10" fmla="*/ 2147483647 w 1342"/>
                <a:gd name="T11" fmla="*/ 2147483647 h 914"/>
                <a:gd name="T12" fmla="*/ 2147483647 w 1342"/>
                <a:gd name="T13" fmla="*/ 2147483647 h 914"/>
                <a:gd name="T14" fmla="*/ 2147483647 w 1342"/>
                <a:gd name="T15" fmla="*/ 2147483647 h 9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2" h="914">
                  <a:moveTo>
                    <a:pt x="1342" y="82"/>
                  </a:moveTo>
                  <a:lnTo>
                    <a:pt x="832" y="0"/>
                  </a:lnTo>
                  <a:lnTo>
                    <a:pt x="832" y="186"/>
                  </a:lnTo>
                  <a:lnTo>
                    <a:pt x="0" y="606"/>
                  </a:lnTo>
                  <a:lnTo>
                    <a:pt x="0" y="914"/>
                  </a:lnTo>
                  <a:lnTo>
                    <a:pt x="832" y="494"/>
                  </a:lnTo>
                  <a:lnTo>
                    <a:pt x="832" y="680"/>
                  </a:lnTo>
                  <a:lnTo>
                    <a:pt x="1342" y="82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MH_Other_6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 rot="1844200">
              <a:off x="5785395" y="1666839"/>
              <a:ext cx="946547" cy="466725"/>
            </a:xfrm>
            <a:custGeom>
              <a:avLst/>
              <a:gdLst>
                <a:gd name="T0" fmla="*/ 2147483647 w 1376"/>
                <a:gd name="T1" fmla="*/ 2147483647 h 680"/>
                <a:gd name="T2" fmla="*/ 2147483647 w 1376"/>
                <a:gd name="T3" fmla="*/ 0 h 680"/>
                <a:gd name="T4" fmla="*/ 2147483647 w 1376"/>
                <a:gd name="T5" fmla="*/ 2147483647 h 680"/>
                <a:gd name="T6" fmla="*/ 0 w 1376"/>
                <a:gd name="T7" fmla="*/ 2147483647 h 680"/>
                <a:gd name="T8" fmla="*/ 0 w 1376"/>
                <a:gd name="T9" fmla="*/ 2147483647 h 680"/>
                <a:gd name="T10" fmla="*/ 2147483647 w 1376"/>
                <a:gd name="T11" fmla="*/ 2147483647 h 680"/>
                <a:gd name="T12" fmla="*/ 2147483647 w 1376"/>
                <a:gd name="T13" fmla="*/ 2147483647 h 680"/>
                <a:gd name="T14" fmla="*/ 2147483647 w 1376"/>
                <a:gd name="T15" fmla="*/ 2147483647 h 6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6" h="680">
                  <a:moveTo>
                    <a:pt x="1376" y="202"/>
                  </a:moveTo>
                  <a:lnTo>
                    <a:pt x="832" y="0"/>
                  </a:lnTo>
                  <a:lnTo>
                    <a:pt x="832" y="186"/>
                  </a:lnTo>
                  <a:lnTo>
                    <a:pt x="0" y="370"/>
                  </a:lnTo>
                  <a:lnTo>
                    <a:pt x="0" y="680"/>
                  </a:lnTo>
                  <a:lnTo>
                    <a:pt x="832" y="494"/>
                  </a:lnTo>
                  <a:lnTo>
                    <a:pt x="832" y="680"/>
                  </a:lnTo>
                  <a:lnTo>
                    <a:pt x="1376" y="202"/>
                  </a:lnTo>
                  <a:close/>
                </a:path>
              </a:pathLst>
            </a:custGeom>
            <a:solidFill>
              <a:srgbClr val="36A5B7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F9F9F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652474" y="1131590"/>
              <a:ext cx="1519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现象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595507" y="1814638"/>
              <a:ext cx="21155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不确定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现象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18" action="ppaction://hlinksldjump"/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2" name="文本框 26">
              <a:hlinkClick r:id="rId2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96740" y="1203598"/>
            <a:ext cx="6668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事件发生的可能性有大有小，对事件发生的可能性大小，可以用“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经常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偶尔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”等词语来描述。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696741" y="2460393"/>
            <a:ext cx="6710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无论在什么情况下都会发生的事件是“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”会发生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的事件；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在任何情况下都不会发生的事件是“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”发生的事件；在某种情况下会发生，在其他情况下不会发生的事件，是“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”发生的事件。</a:t>
            </a:r>
          </a:p>
        </p:txBody>
      </p:sp>
      <p:sp>
        <p:nvSpPr>
          <p:cNvPr id="39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714603" y="1656978"/>
            <a:ext cx="977077" cy="266700"/>
          </a:xfrm>
          <a:prstGeom prst="rect">
            <a:avLst/>
          </a:prstGeom>
          <a:solidFill>
            <a:srgbClr val="FB80CB"/>
          </a:solidFill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charset="0"/>
              </a:rPr>
              <a:t>(1)</a:t>
            </a:r>
            <a:endParaRPr lang="en-US" altLang="zh-CN" sz="2400" b="1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cs typeface="Arial" charset="0"/>
            </a:endParaRPr>
          </a:p>
        </p:txBody>
      </p:sp>
      <p:sp>
        <p:nvSpPr>
          <p:cNvPr id="41" name="MH_Sub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714603" y="3169146"/>
            <a:ext cx="977077" cy="266700"/>
          </a:xfrm>
          <a:prstGeom prst="rect">
            <a:avLst/>
          </a:prstGeom>
          <a:solidFill>
            <a:srgbClr val="FB80CB"/>
          </a:solidFill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charset="0"/>
              </a:rPr>
              <a:t>(2)</a:t>
            </a:r>
            <a:endParaRPr lang="en-US" altLang="zh-CN" sz="2400" b="1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cs typeface="Arial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539552" y="569898"/>
            <a:ext cx="216024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可能性</a:t>
            </a:r>
          </a:p>
        </p:txBody>
      </p:sp>
    </p:spTree>
    <p:extLst>
      <p:ext uri="{BB962C8B-B14F-4D97-AF65-F5344CB8AC3E}">
        <p14:creationId xmlns:p14="http://schemas.microsoft.com/office/powerpoint/2010/main" val="163256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  <p:bldP spid="39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97301" y="1347614"/>
            <a:ext cx="64681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在可能发生的事件中，如果出现该事件的情况较多，我们就说该事件发生的可能较大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如果出现该事件的情况较少，我们就说该事件发生的可能性较小。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/>
              <p:cNvSpPr txBox="1"/>
              <p:nvPr/>
            </p:nvSpPr>
            <p:spPr>
              <a:xfrm>
                <a:off x="1888736" y="3003798"/>
                <a:ext cx="6571696" cy="1732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事件发生的可能性大小，通常用分数表示。例如，掷一枚硬币时，有正面朝上和反面朝上两种可能，那么掷一枚硬币出现正面朝上的可能性是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den>
                    </m:f>
                    <m:r>
                      <a:rPr lang="zh-CN" altLang="en-US" sz="2400" b="1" i="1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。</m:t>
                    </m:r>
                  </m:oMath>
                </a14:m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736" y="3003798"/>
                <a:ext cx="6571696" cy="1732077"/>
              </a:xfrm>
              <a:prstGeom prst="rect">
                <a:avLst/>
              </a:prstGeom>
              <a:blipFill rotWithShape="1">
                <a:blip r:embed="rId8"/>
                <a:stretch>
                  <a:fillRect l="-1484" t="-2817" b="-10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组合 38"/>
          <p:cNvGrpSpPr/>
          <p:nvPr/>
        </p:nvGrpSpPr>
        <p:grpSpPr>
          <a:xfrm>
            <a:off x="902382" y="1844575"/>
            <a:ext cx="956072" cy="531019"/>
            <a:chOff x="1471037" y="1456729"/>
            <a:chExt cx="956072" cy="531019"/>
          </a:xfrm>
        </p:grpSpPr>
        <p:sp>
          <p:nvSpPr>
            <p:cNvPr id="40" name="MH_Other_1"/>
            <p:cNvSpPr/>
            <p:nvPr>
              <p:custDataLst>
                <p:tags r:id="rId4"/>
              </p:custDataLst>
            </p:nvPr>
          </p:nvSpPr>
          <p:spPr>
            <a:xfrm>
              <a:off x="1471037" y="1474589"/>
              <a:ext cx="348854" cy="85725"/>
            </a:xfrm>
            <a:custGeom>
              <a:avLst/>
              <a:gdLst/>
              <a:ahLst/>
              <a:cxnLst/>
              <a:rect l="l" t="t" r="r" b="b"/>
              <a:pathLst>
                <a:path w="711052" h="174096">
                  <a:moveTo>
                    <a:pt x="87048" y="0"/>
                  </a:moveTo>
                  <a:lnTo>
                    <a:pt x="711052" y="0"/>
                  </a:lnTo>
                  <a:lnTo>
                    <a:pt x="711052" y="174096"/>
                  </a:lnTo>
                  <a:lnTo>
                    <a:pt x="87048" y="174096"/>
                  </a:lnTo>
                  <a:cubicBezTo>
                    <a:pt x="38973" y="174096"/>
                    <a:pt x="0" y="135123"/>
                    <a:pt x="0" y="87048"/>
                  </a:cubicBezTo>
                  <a:cubicBezTo>
                    <a:pt x="0" y="38973"/>
                    <a:pt x="38973" y="0"/>
                    <a:pt x="8704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6262"/>
                </a:gs>
                <a:gs pos="100000">
                  <a:srgbClr val="E81616"/>
                </a:gs>
                <a:gs pos="89000">
                  <a:srgbClr val="F06262"/>
                </a:gs>
                <a:gs pos="60000">
                  <a:srgbClr val="FBD1D1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lIns="51435" tIns="25718" rIns="51435" bIns="25718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1" name="MH_Other_5"/>
            <p:cNvSpPr/>
            <p:nvPr>
              <p:custDataLst>
                <p:tags r:id="rId5"/>
              </p:custDataLst>
            </p:nvPr>
          </p:nvSpPr>
          <p:spPr>
            <a:xfrm>
              <a:off x="1471037" y="1456729"/>
              <a:ext cx="956072" cy="531019"/>
            </a:xfrm>
            <a:custGeom>
              <a:avLst/>
              <a:gdLst/>
              <a:ahLst/>
              <a:cxnLst/>
              <a:rect l="l" t="t" r="r" b="b"/>
              <a:pathLst>
                <a:path w="1944216" h="1080120">
                  <a:moveTo>
                    <a:pt x="0" y="0"/>
                  </a:moveTo>
                  <a:lnTo>
                    <a:pt x="1404156" y="0"/>
                  </a:lnTo>
                  <a:cubicBezTo>
                    <a:pt x="1702423" y="0"/>
                    <a:pt x="1944216" y="241793"/>
                    <a:pt x="1944216" y="540060"/>
                  </a:cubicBezTo>
                  <a:cubicBezTo>
                    <a:pt x="1944216" y="838327"/>
                    <a:pt x="1702423" y="1080120"/>
                    <a:pt x="1404156" y="1080120"/>
                  </a:cubicBezTo>
                  <a:lnTo>
                    <a:pt x="0" y="1080120"/>
                  </a:lnTo>
                  <a:close/>
                </a:path>
              </a:pathLst>
            </a:custGeom>
            <a:solidFill>
              <a:srgbClr val="F06262"/>
            </a:solidFill>
            <a:ln w="25400" cap="flat" cmpd="sng" algn="ctr">
              <a:noFill/>
              <a:prstDash val="solid"/>
            </a:ln>
            <a:effectLst>
              <a:outerShdw blurRad="76200" dist="25400" dir="2700000" algn="tl" rotWithShape="0">
                <a:prstClr val="black">
                  <a:alpha val="15000"/>
                </a:prstClr>
              </a:outerShdw>
            </a:effectLst>
          </p:spPr>
          <p:txBody>
            <a:bodyPr lIns="51435" tIns="25718" rIns="51435" bIns="25718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2" name="MH_Other_6"/>
            <p:cNvSpPr/>
            <p:nvPr>
              <p:custDataLst>
                <p:tags r:id="rId6"/>
              </p:custDataLst>
            </p:nvPr>
          </p:nvSpPr>
          <p:spPr>
            <a:xfrm>
              <a:off x="1802825" y="1517451"/>
              <a:ext cx="609575" cy="390888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innerShdw blurRad="76200" dist="25400" dir="18900000">
                <a:prstClr val="black">
                  <a:alpha val="15000"/>
                </a:prstClr>
              </a:innerShdw>
            </a:effectLst>
          </p:spPr>
          <p:txBody>
            <a:bodyPr lIns="0" tIns="0" rIns="0" bIns="0" anchor="ctr">
              <a:no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（</a:t>
              </a:r>
              <a:r>
                <a:rPr lang="en-US" altLang="zh-CN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1</a:t>
              </a:r>
              <a:r>
                <a:rPr lang="zh-CN" altLang="en-US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）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13919" y="3491909"/>
            <a:ext cx="956072" cy="531019"/>
            <a:chOff x="1471037" y="1456729"/>
            <a:chExt cx="956072" cy="531019"/>
          </a:xfrm>
        </p:grpSpPr>
        <p:sp>
          <p:nvSpPr>
            <p:cNvPr id="44" name="MH_Other_1"/>
            <p:cNvSpPr/>
            <p:nvPr>
              <p:custDataLst>
                <p:tags r:id="rId1"/>
              </p:custDataLst>
            </p:nvPr>
          </p:nvSpPr>
          <p:spPr>
            <a:xfrm>
              <a:off x="1471037" y="1474589"/>
              <a:ext cx="348854" cy="85725"/>
            </a:xfrm>
            <a:custGeom>
              <a:avLst/>
              <a:gdLst/>
              <a:ahLst/>
              <a:cxnLst/>
              <a:rect l="l" t="t" r="r" b="b"/>
              <a:pathLst>
                <a:path w="711052" h="174096">
                  <a:moveTo>
                    <a:pt x="87048" y="0"/>
                  </a:moveTo>
                  <a:lnTo>
                    <a:pt x="711052" y="0"/>
                  </a:lnTo>
                  <a:lnTo>
                    <a:pt x="711052" y="174096"/>
                  </a:lnTo>
                  <a:lnTo>
                    <a:pt x="87048" y="174096"/>
                  </a:lnTo>
                  <a:cubicBezTo>
                    <a:pt x="38973" y="174096"/>
                    <a:pt x="0" y="135123"/>
                    <a:pt x="0" y="87048"/>
                  </a:cubicBezTo>
                  <a:cubicBezTo>
                    <a:pt x="0" y="38973"/>
                    <a:pt x="38973" y="0"/>
                    <a:pt x="8704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6262"/>
                </a:gs>
                <a:gs pos="100000">
                  <a:srgbClr val="E81616"/>
                </a:gs>
                <a:gs pos="89000">
                  <a:srgbClr val="F06262"/>
                </a:gs>
                <a:gs pos="60000">
                  <a:srgbClr val="FBD1D1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lIns="51435" tIns="25718" rIns="51435" bIns="25718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MH_Other_5"/>
            <p:cNvSpPr/>
            <p:nvPr>
              <p:custDataLst>
                <p:tags r:id="rId2"/>
              </p:custDataLst>
            </p:nvPr>
          </p:nvSpPr>
          <p:spPr>
            <a:xfrm>
              <a:off x="1471037" y="1456729"/>
              <a:ext cx="956072" cy="531019"/>
            </a:xfrm>
            <a:custGeom>
              <a:avLst/>
              <a:gdLst/>
              <a:ahLst/>
              <a:cxnLst/>
              <a:rect l="l" t="t" r="r" b="b"/>
              <a:pathLst>
                <a:path w="1944216" h="1080120">
                  <a:moveTo>
                    <a:pt x="0" y="0"/>
                  </a:moveTo>
                  <a:lnTo>
                    <a:pt x="1404156" y="0"/>
                  </a:lnTo>
                  <a:cubicBezTo>
                    <a:pt x="1702423" y="0"/>
                    <a:pt x="1944216" y="241793"/>
                    <a:pt x="1944216" y="540060"/>
                  </a:cubicBezTo>
                  <a:cubicBezTo>
                    <a:pt x="1944216" y="838327"/>
                    <a:pt x="1702423" y="1080120"/>
                    <a:pt x="1404156" y="1080120"/>
                  </a:cubicBezTo>
                  <a:lnTo>
                    <a:pt x="0" y="1080120"/>
                  </a:lnTo>
                  <a:close/>
                </a:path>
              </a:pathLst>
            </a:custGeom>
            <a:solidFill>
              <a:srgbClr val="F06262"/>
            </a:solidFill>
            <a:ln w="25400" cap="flat" cmpd="sng" algn="ctr">
              <a:noFill/>
              <a:prstDash val="solid"/>
            </a:ln>
            <a:effectLst>
              <a:outerShdw blurRad="76200" dist="25400" dir="2700000" algn="tl" rotWithShape="0">
                <a:prstClr val="black">
                  <a:alpha val="15000"/>
                </a:prstClr>
              </a:outerShdw>
            </a:effectLst>
          </p:spPr>
          <p:txBody>
            <a:bodyPr lIns="51435" tIns="25718" rIns="51435" bIns="25718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6" name="MH_Other_6"/>
            <p:cNvSpPr/>
            <p:nvPr>
              <p:custDataLst>
                <p:tags r:id="rId3"/>
              </p:custDataLst>
            </p:nvPr>
          </p:nvSpPr>
          <p:spPr>
            <a:xfrm>
              <a:off x="1802825" y="1517451"/>
              <a:ext cx="609575" cy="390888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innerShdw blurRad="76200" dist="25400" dir="18900000">
                <a:prstClr val="black">
                  <a:alpha val="15000"/>
                </a:prstClr>
              </a:innerShdw>
            </a:effectLst>
          </p:spPr>
          <p:txBody>
            <a:bodyPr lIns="0" tIns="0" rIns="0" bIns="0" anchor="ctr">
              <a:no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（</a:t>
              </a:r>
              <a:r>
                <a:rPr lang="en-US" altLang="zh-CN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2</a:t>
              </a:r>
              <a:r>
                <a:rPr lang="zh-CN" altLang="en-US" sz="2000" b="1" dirty="0">
                  <a:solidFill>
                    <a:srgbClr val="F0626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Segoe UI" panose="020B0502040204020203" pitchFamily="34" charset="0"/>
                </a:rPr>
                <a:t>）</a:t>
              </a:r>
            </a:p>
          </p:txBody>
        </p:sp>
      </p:grpSp>
      <p:sp>
        <p:nvSpPr>
          <p:cNvPr id="18" name="TextBox 12">
            <a:extLst>
              <a:ext uri="{FF2B5EF4-FFF2-40B4-BE49-F238E27FC236}">
                <a16:creationId xmlns="" xmlns:a16="http://schemas.microsoft.com/office/drawing/2014/main" id="{1453A16A-C4A3-4124-9B40-F87F4A788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627534"/>
            <a:ext cx="288032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可能性的大小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849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601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601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15616" y="1347614"/>
            <a:ext cx="6887177" cy="2988468"/>
            <a:chOff x="2524125" y="1354932"/>
            <a:chExt cx="4105275" cy="2988468"/>
          </a:xfrm>
        </p:grpSpPr>
        <p:sp>
          <p:nvSpPr>
            <p:cNvPr id="9" name="MH_SubTitle_2"/>
            <p:cNvSpPr/>
            <p:nvPr>
              <p:custDataLst>
                <p:tags r:id="rId1"/>
              </p:custDataLst>
            </p:nvPr>
          </p:nvSpPr>
          <p:spPr>
            <a:xfrm>
              <a:off x="3267075" y="1354932"/>
              <a:ext cx="704850" cy="431006"/>
            </a:xfrm>
            <a:prstGeom prst="round2SameRect">
              <a:avLst/>
            </a:prstGeom>
            <a:solidFill>
              <a:srgbClr val="A9A9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" anchor="ctr">
              <a:normAutofit lnSpcReduction="1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公</a:t>
              </a:r>
            </a:p>
          </p:txBody>
        </p:sp>
        <p:sp>
          <p:nvSpPr>
            <p:cNvPr id="10" name="MH_SubTitle_3"/>
            <p:cNvSpPr/>
            <p:nvPr>
              <p:custDataLst>
                <p:tags r:id="rId2"/>
              </p:custDataLst>
            </p:nvPr>
          </p:nvSpPr>
          <p:spPr>
            <a:xfrm>
              <a:off x="4010025" y="1354932"/>
              <a:ext cx="704850" cy="431006"/>
            </a:xfrm>
            <a:prstGeom prst="round2SameRect">
              <a:avLst/>
            </a:prstGeom>
            <a:solidFill>
              <a:srgbClr val="A9A9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" anchor="ctr">
              <a:normAutofit lnSpcReduction="1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平</a:t>
              </a:r>
            </a:p>
          </p:txBody>
        </p:sp>
        <p:sp>
          <p:nvSpPr>
            <p:cNvPr id="11" name="MH_SubTitle_4"/>
            <p:cNvSpPr/>
            <p:nvPr>
              <p:custDataLst>
                <p:tags r:id="rId3"/>
              </p:custDataLst>
            </p:nvPr>
          </p:nvSpPr>
          <p:spPr>
            <a:xfrm>
              <a:off x="4752975" y="1354932"/>
              <a:ext cx="704850" cy="431006"/>
            </a:xfrm>
            <a:prstGeom prst="round2SameRect">
              <a:avLst/>
            </a:prstGeom>
            <a:solidFill>
              <a:srgbClr val="A9A9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" anchor="ctr">
              <a:no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性</a:t>
              </a:r>
              <a:r>
                <a:rPr lang="en-US" altLang="zh-CN" sz="2400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24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MH_Other_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524125" y="1724025"/>
              <a:ext cx="4105275" cy="2619375"/>
            </a:xfrm>
            <a:prstGeom prst="roundRect">
              <a:avLst>
                <a:gd name="adj" fmla="val 2907"/>
              </a:avLst>
            </a:prstGeom>
            <a:solidFill>
              <a:srgbClr val="00B050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05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MH_Text_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662237" y="1872854"/>
              <a:ext cx="3819525" cy="2284809"/>
            </a:xfrm>
            <a:prstGeom prst="roundRect">
              <a:avLst>
                <a:gd name="adj" fmla="val 2907"/>
              </a:avLst>
            </a:prstGeom>
            <a:solidFill>
              <a:srgbClr val="F2F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35000" tIns="135000" rIns="135000" bIns="135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30000"/>
                </a:lnSpc>
                <a:spcBef>
                  <a:spcPts val="450"/>
                </a:spcBef>
                <a:spcAft>
                  <a:spcPts val="450"/>
                </a:spcAft>
              </a:pPr>
              <a:endParaRPr lang="zh-CN" altLang="en-US" sz="1050" b="1">
                <a:solidFill>
                  <a:srgbClr val="002A13"/>
                </a:solidFill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MH_SubTitle_1"/>
            <p:cNvSpPr/>
            <p:nvPr>
              <p:custDataLst>
                <p:tags r:id="rId6"/>
              </p:custDataLst>
            </p:nvPr>
          </p:nvSpPr>
          <p:spPr>
            <a:xfrm>
              <a:off x="2539604" y="1354932"/>
              <a:ext cx="704850" cy="431006"/>
            </a:xfrm>
            <a:prstGeom prst="round2Same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" anchor="ctr">
              <a:no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游戏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498634" y="2144219"/>
            <a:ext cx="61697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公平性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指参与游戏活动中，一个对象获胜的可能性是相等的。我们可以根据事件发生的可能性大小来设计游戏规则。当游戏双方机会均等时，游戏规则较公平；当游戏双方机会不均等时，游戏规则不公平。但当游戏双方的机会均等，游戏结果会有输赢。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="" xmlns:a16="http://schemas.microsoft.com/office/drawing/2014/main" id="{91AD082A-2AEB-4B73-8772-55E92E83B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627534"/>
            <a:ext cx="377061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游戏规则的公平性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936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39502"/>
            <a:ext cx="828092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袋子里有红、黄、蓝皮球各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个，从中任意摸出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个，可能会出现什么结果？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9E3DB4D-BC6B-4BCE-A2EA-EC36CBBE8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978" y="812963"/>
            <a:ext cx="1505438" cy="1542763"/>
          </a:xfrm>
          <a:prstGeom prst="rect">
            <a:avLst/>
          </a:prstGeom>
        </p:spPr>
      </p:pic>
      <p:sp>
        <p:nvSpPr>
          <p:cNvPr id="14" name="Text Box 6">
            <a:extLst>
              <a:ext uri="{FF2B5EF4-FFF2-40B4-BE49-F238E27FC236}">
                <a16:creationId xmlns="" xmlns:a16="http://schemas.microsoft.com/office/drawing/2014/main" id="{87BFEC74-D286-435B-B11F-823163786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164689"/>
            <a:ext cx="60881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可能会出现一红一黄；一红一蓝；一黄一蓝三种结果。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2CC0E95-AEBC-4E7E-A305-45DDE17309AC}"/>
              </a:ext>
            </a:extLst>
          </p:cNvPr>
          <p:cNvGrpSpPr/>
          <p:nvPr/>
        </p:nvGrpSpPr>
        <p:grpSpPr>
          <a:xfrm>
            <a:off x="1626742" y="1956826"/>
            <a:ext cx="698948" cy="695385"/>
            <a:chOff x="1787391" y="2571749"/>
            <a:chExt cx="698948" cy="695385"/>
          </a:xfrm>
        </p:grpSpPr>
        <p:sp>
          <p:nvSpPr>
            <p:cNvPr id="12" name="Oval 9">
              <a:extLst>
                <a:ext uri="{FF2B5EF4-FFF2-40B4-BE49-F238E27FC236}">
                  <a16:creationId xmlns="" xmlns:a16="http://schemas.microsoft.com/office/drawing/2014/main" id="{2730E1C5-4D6D-41C6-B62C-C7B7270CA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Oval 15">
              <a:extLst>
                <a:ext uri="{FF2B5EF4-FFF2-40B4-BE49-F238E27FC236}">
                  <a16:creationId xmlns="" xmlns:a16="http://schemas.microsoft.com/office/drawing/2014/main" id="{23975409-8F8D-44BD-A25E-9F5AB9BAB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 Box 6">
              <a:extLst>
                <a:ext uri="{FF2B5EF4-FFF2-40B4-BE49-F238E27FC236}">
                  <a16:creationId xmlns="" xmlns:a16="http://schemas.microsoft.com/office/drawing/2014/main" id="{8E43A744-48DC-4A6C-AF17-CAF832190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(1)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B378030-C75B-4F4A-A060-D73C791538A3}"/>
              </a:ext>
            </a:extLst>
          </p:cNvPr>
          <p:cNvGrpSpPr/>
          <p:nvPr/>
        </p:nvGrpSpPr>
        <p:grpSpPr>
          <a:xfrm>
            <a:off x="2801081" y="1923678"/>
            <a:ext cx="698948" cy="695385"/>
            <a:chOff x="1787391" y="2571749"/>
            <a:chExt cx="698948" cy="695385"/>
          </a:xfrm>
        </p:grpSpPr>
        <p:sp>
          <p:nvSpPr>
            <p:cNvPr id="19" name="Oval 9">
              <a:extLst>
                <a:ext uri="{FF2B5EF4-FFF2-40B4-BE49-F238E27FC236}">
                  <a16:creationId xmlns="" xmlns:a16="http://schemas.microsoft.com/office/drawing/2014/main" id="{017CE3C3-4CF3-42C8-A1AD-CCF3FDCEC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Oval 15">
              <a:extLst>
                <a:ext uri="{FF2B5EF4-FFF2-40B4-BE49-F238E27FC236}">
                  <a16:creationId xmlns="" xmlns:a16="http://schemas.microsoft.com/office/drawing/2014/main" id="{D0C100DC-0729-4A67-A8CA-D3794E1C0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6">
              <a:extLst>
                <a:ext uri="{FF2B5EF4-FFF2-40B4-BE49-F238E27FC236}">
                  <a16:creationId xmlns="" xmlns:a16="http://schemas.microsoft.com/office/drawing/2014/main" id="{1506E4C1-C5F0-4B7B-AB08-3144F38D5F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(2)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57055638-4D27-4722-A4D7-65CBA088A8DB}"/>
              </a:ext>
            </a:extLst>
          </p:cNvPr>
          <p:cNvGrpSpPr/>
          <p:nvPr/>
        </p:nvGrpSpPr>
        <p:grpSpPr>
          <a:xfrm>
            <a:off x="3999821" y="1956826"/>
            <a:ext cx="698948" cy="695385"/>
            <a:chOff x="1787391" y="2571749"/>
            <a:chExt cx="698948" cy="695385"/>
          </a:xfrm>
        </p:grpSpPr>
        <p:sp>
          <p:nvSpPr>
            <p:cNvPr id="23" name="Oval 9">
              <a:extLst>
                <a:ext uri="{FF2B5EF4-FFF2-40B4-BE49-F238E27FC236}">
                  <a16:creationId xmlns="" xmlns:a16="http://schemas.microsoft.com/office/drawing/2014/main" id="{DA17F0D7-E5AD-4E8F-9DBD-17F2D2032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Oval 15">
              <a:extLst>
                <a:ext uri="{FF2B5EF4-FFF2-40B4-BE49-F238E27FC236}">
                  <a16:creationId xmlns="" xmlns:a16="http://schemas.microsoft.com/office/drawing/2014/main" id="{8C4D873A-0E09-4C89-89A3-6F59A679A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 Box 6">
              <a:extLst>
                <a:ext uri="{FF2B5EF4-FFF2-40B4-BE49-F238E27FC236}">
                  <a16:creationId xmlns="" xmlns:a16="http://schemas.microsoft.com/office/drawing/2014/main" id="{C1885B06-8BFE-42A1-8D82-C3A03D85A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(3)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" name="Text Box 6">
            <a:extLst>
              <a:ext uri="{FF2B5EF4-FFF2-40B4-BE49-F238E27FC236}">
                <a16:creationId xmlns="" xmlns:a16="http://schemas.microsoft.com/office/drawing/2014/main" id="{72CDC1B8-CE87-44FA-ABF1-2AD3CF21E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499742"/>
            <a:ext cx="82089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袋子里有红、黄、蓝皮球各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个，从中任意摸出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个，可能会出现什么结果？</a:t>
            </a:r>
          </a:p>
        </p:txBody>
      </p:sp>
      <p:sp>
        <p:nvSpPr>
          <p:cNvPr id="31" name="Text Box 6">
            <a:extLst>
              <a:ext uri="{FF2B5EF4-FFF2-40B4-BE49-F238E27FC236}">
                <a16:creationId xmlns="" xmlns:a16="http://schemas.microsoft.com/office/drawing/2014/main" id="{54323ACB-08E4-411E-B3DC-87039BB15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316525"/>
            <a:ext cx="62646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可能会出现一红一黄；一红一蓝；一黄一蓝；两红；两黄；两蓝六种结果。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501C5074-0615-462E-92C6-0C473F4DBF82}"/>
              </a:ext>
            </a:extLst>
          </p:cNvPr>
          <p:cNvGrpSpPr/>
          <p:nvPr/>
        </p:nvGrpSpPr>
        <p:grpSpPr>
          <a:xfrm>
            <a:off x="1187624" y="4108613"/>
            <a:ext cx="698948" cy="695385"/>
            <a:chOff x="1787391" y="2571749"/>
            <a:chExt cx="698948" cy="695385"/>
          </a:xfrm>
        </p:grpSpPr>
        <p:sp>
          <p:nvSpPr>
            <p:cNvPr id="34" name="Oval 9">
              <a:extLst>
                <a:ext uri="{FF2B5EF4-FFF2-40B4-BE49-F238E27FC236}">
                  <a16:creationId xmlns="" xmlns:a16="http://schemas.microsoft.com/office/drawing/2014/main" id="{2F4BF84A-4503-43CA-8038-D52616FCA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Oval 15">
              <a:extLst>
                <a:ext uri="{FF2B5EF4-FFF2-40B4-BE49-F238E27FC236}">
                  <a16:creationId xmlns="" xmlns:a16="http://schemas.microsoft.com/office/drawing/2014/main" id="{EED6A942-A0E3-45DE-B8E6-473E6295D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 Box 6">
              <a:extLst>
                <a:ext uri="{FF2B5EF4-FFF2-40B4-BE49-F238E27FC236}">
                  <a16:creationId xmlns="" xmlns:a16="http://schemas.microsoft.com/office/drawing/2014/main" id="{EE273203-B89E-4BBF-819D-ED20B013F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(1)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CF72CBA1-66E7-4822-8DCE-7A75BC4F02FA}"/>
              </a:ext>
            </a:extLst>
          </p:cNvPr>
          <p:cNvGrpSpPr/>
          <p:nvPr/>
        </p:nvGrpSpPr>
        <p:grpSpPr>
          <a:xfrm>
            <a:off x="2115430" y="4108613"/>
            <a:ext cx="698948" cy="695385"/>
            <a:chOff x="1787391" y="2571749"/>
            <a:chExt cx="698948" cy="695385"/>
          </a:xfrm>
        </p:grpSpPr>
        <p:sp>
          <p:nvSpPr>
            <p:cNvPr id="38" name="Oval 9">
              <a:extLst>
                <a:ext uri="{FF2B5EF4-FFF2-40B4-BE49-F238E27FC236}">
                  <a16:creationId xmlns="" xmlns:a16="http://schemas.microsoft.com/office/drawing/2014/main" id="{0551070F-3DC1-48CF-8394-FEF627373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Oval 15">
              <a:extLst>
                <a:ext uri="{FF2B5EF4-FFF2-40B4-BE49-F238E27FC236}">
                  <a16:creationId xmlns="" xmlns:a16="http://schemas.microsoft.com/office/drawing/2014/main" id="{36E0667C-D9DD-4A83-928F-27300E19A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Text Box 6">
              <a:extLst>
                <a:ext uri="{FF2B5EF4-FFF2-40B4-BE49-F238E27FC236}">
                  <a16:creationId xmlns="" xmlns:a16="http://schemas.microsoft.com/office/drawing/2014/main" id="{83985BA9-5E21-4EFC-BA49-11FAD514F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(2)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DA373564-D774-4F92-B6A1-7B1698E9A7FB}"/>
              </a:ext>
            </a:extLst>
          </p:cNvPr>
          <p:cNvGrpSpPr/>
          <p:nvPr/>
        </p:nvGrpSpPr>
        <p:grpSpPr>
          <a:xfrm>
            <a:off x="3043236" y="4108613"/>
            <a:ext cx="698948" cy="695385"/>
            <a:chOff x="1787391" y="2571749"/>
            <a:chExt cx="698948" cy="695385"/>
          </a:xfrm>
        </p:grpSpPr>
        <p:sp>
          <p:nvSpPr>
            <p:cNvPr id="42" name="Oval 9">
              <a:extLst>
                <a:ext uri="{FF2B5EF4-FFF2-40B4-BE49-F238E27FC236}">
                  <a16:creationId xmlns="" xmlns:a16="http://schemas.microsoft.com/office/drawing/2014/main" id="{3B4BD4AE-933D-49AC-A854-C31B0B00E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Oval 15">
              <a:extLst>
                <a:ext uri="{FF2B5EF4-FFF2-40B4-BE49-F238E27FC236}">
                  <a16:creationId xmlns="" xmlns:a16="http://schemas.microsoft.com/office/drawing/2014/main" id="{41DE0D02-4204-44BE-83E9-6D5868F0C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Text Box 6">
              <a:extLst>
                <a:ext uri="{FF2B5EF4-FFF2-40B4-BE49-F238E27FC236}">
                  <a16:creationId xmlns="" xmlns:a16="http://schemas.microsoft.com/office/drawing/2014/main" id="{FFB91ED0-8A2F-47F9-BF7C-54372EC19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(3)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5405B3C1-E706-4905-BAF4-A3B6BA179B5A}"/>
              </a:ext>
            </a:extLst>
          </p:cNvPr>
          <p:cNvGrpSpPr/>
          <p:nvPr/>
        </p:nvGrpSpPr>
        <p:grpSpPr>
          <a:xfrm>
            <a:off x="3971042" y="4108613"/>
            <a:ext cx="698948" cy="695385"/>
            <a:chOff x="1787391" y="2571749"/>
            <a:chExt cx="698948" cy="695385"/>
          </a:xfrm>
        </p:grpSpPr>
        <p:sp>
          <p:nvSpPr>
            <p:cNvPr id="46" name="Oval 9">
              <a:extLst>
                <a:ext uri="{FF2B5EF4-FFF2-40B4-BE49-F238E27FC236}">
                  <a16:creationId xmlns="" xmlns:a16="http://schemas.microsoft.com/office/drawing/2014/main" id="{842CCD0D-EE59-426A-9CFC-1C171F5C4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Oval 15">
              <a:extLst>
                <a:ext uri="{FF2B5EF4-FFF2-40B4-BE49-F238E27FC236}">
                  <a16:creationId xmlns="" xmlns:a16="http://schemas.microsoft.com/office/drawing/2014/main" id="{867942E6-1997-448E-840D-764A86FC7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Text Box 6">
              <a:extLst>
                <a:ext uri="{FF2B5EF4-FFF2-40B4-BE49-F238E27FC236}">
                  <a16:creationId xmlns="" xmlns:a16="http://schemas.microsoft.com/office/drawing/2014/main" id="{3BD02AB0-A608-4D02-B8DB-C6D853B49D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(4)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EB4A29CE-F334-41E2-9FF5-3749F668BE0E}"/>
              </a:ext>
            </a:extLst>
          </p:cNvPr>
          <p:cNvGrpSpPr/>
          <p:nvPr/>
        </p:nvGrpSpPr>
        <p:grpSpPr>
          <a:xfrm>
            <a:off x="4898848" y="4108613"/>
            <a:ext cx="698948" cy="695385"/>
            <a:chOff x="1787391" y="2571749"/>
            <a:chExt cx="698948" cy="695385"/>
          </a:xfrm>
        </p:grpSpPr>
        <p:sp>
          <p:nvSpPr>
            <p:cNvPr id="50" name="Oval 9">
              <a:extLst>
                <a:ext uri="{FF2B5EF4-FFF2-40B4-BE49-F238E27FC236}">
                  <a16:creationId xmlns="" xmlns:a16="http://schemas.microsoft.com/office/drawing/2014/main" id="{2E631C72-9839-418A-9DC3-2D985DBD2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Oval 15">
              <a:extLst>
                <a:ext uri="{FF2B5EF4-FFF2-40B4-BE49-F238E27FC236}">
                  <a16:creationId xmlns="" xmlns:a16="http://schemas.microsoft.com/office/drawing/2014/main" id="{035315FB-2A9E-490F-B780-807E09405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Text Box 6">
              <a:extLst>
                <a:ext uri="{FF2B5EF4-FFF2-40B4-BE49-F238E27FC236}">
                  <a16:creationId xmlns="" xmlns:a16="http://schemas.microsoft.com/office/drawing/2014/main" id="{2E675501-470E-4C8D-ABEA-4158115DE2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(5)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BCAF1B01-23DE-4AFA-BFA5-80F1F694489B}"/>
              </a:ext>
            </a:extLst>
          </p:cNvPr>
          <p:cNvGrpSpPr/>
          <p:nvPr/>
        </p:nvGrpSpPr>
        <p:grpSpPr>
          <a:xfrm>
            <a:off x="5826654" y="4108613"/>
            <a:ext cx="698948" cy="695385"/>
            <a:chOff x="1787391" y="2571749"/>
            <a:chExt cx="698948" cy="695385"/>
          </a:xfrm>
        </p:grpSpPr>
        <p:sp>
          <p:nvSpPr>
            <p:cNvPr id="54" name="Oval 9">
              <a:extLst>
                <a:ext uri="{FF2B5EF4-FFF2-40B4-BE49-F238E27FC236}">
                  <a16:creationId xmlns="" xmlns:a16="http://schemas.microsoft.com/office/drawing/2014/main" id="{A2E74D2A-3DA1-441E-B042-8ABDE884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391" y="2571750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Oval 15">
              <a:extLst>
                <a:ext uri="{FF2B5EF4-FFF2-40B4-BE49-F238E27FC236}">
                  <a16:creationId xmlns="" xmlns:a16="http://schemas.microsoft.com/office/drawing/2014/main" id="{5DF89114-F5A0-4E24-88C6-D0331466C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431" y="2571749"/>
              <a:ext cx="287338" cy="295275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Text Box 6">
              <a:extLst>
                <a:ext uri="{FF2B5EF4-FFF2-40B4-BE49-F238E27FC236}">
                  <a16:creationId xmlns="" xmlns:a16="http://schemas.microsoft.com/office/drawing/2014/main" id="{91989FC7-B592-4A42-9B36-D035530C7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523" y="2867024"/>
              <a:ext cx="6778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(6)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8" name="图片 5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75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SubTitle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0518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0518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1328"/>
  <p:tag name="MH_LIBRARY" val="GRAPHIC"/>
  <p:tag name="MH_TYPE" val="Other"/>
  <p:tag name="MH_ORDER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SubTitle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SubTitle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Other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5204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27141326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1869</Words>
  <Application>Microsoft Office PowerPoint</Application>
  <PresentationFormat>全屏显示(16:9)</PresentationFormat>
  <Paragraphs>307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Times New Roman</vt:lpstr>
      <vt:lpstr>微软雅黑</vt:lpstr>
      <vt:lpstr>Cambria Math</vt:lpstr>
      <vt:lpstr>Segoe UI</vt:lpstr>
      <vt:lpstr>Calibri</vt:lpstr>
      <vt:lpstr>楷体</vt:lpstr>
      <vt:lpstr>黑体</vt:lpstr>
      <vt:lpstr>幼圆</vt:lpstr>
      <vt:lpstr>1_Office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